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Lato Black"/>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LatoBlack-boldItalic.fntdata"/><Relationship Id="rId41" Type="http://schemas.openxmlformats.org/officeDocument/2006/relationships/font" Target="fonts/LatoBlack-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deloitte.com/es/es.html" TargetMode="External"/><Relationship Id="rId3" Type="http://schemas.openxmlformats.org/officeDocument/2006/relationships/hyperlink" Target="https://www.accenture.com/es-es" TargetMode="External"/><Relationship Id="rId4" Type="http://schemas.openxmlformats.org/officeDocument/2006/relationships/hyperlink" Target="https://www.capgemini.com/es-es/" TargetMode="External"/><Relationship Id="rId10" Type="http://schemas.openxmlformats.org/officeDocument/2006/relationships/hyperlink" Target="https://www.pwc.es/" TargetMode="External"/><Relationship Id="rId9" Type="http://schemas.openxmlformats.org/officeDocument/2006/relationships/hyperlink" Target="https://www.infosys.com/" TargetMode="External"/><Relationship Id="rId5" Type="http://schemas.openxmlformats.org/officeDocument/2006/relationships/hyperlink" Target="https://www.ibm.com/es-es/services" TargetMode="External"/><Relationship Id="rId6" Type="http://schemas.openxmlformats.org/officeDocument/2006/relationships/hyperlink" Target="https://www.wipro.com/" TargetMode="External"/><Relationship Id="rId7" Type="http://schemas.openxmlformats.org/officeDocument/2006/relationships/hyperlink" Target="https://www.cognizant.com/es/es" TargetMode="External"/><Relationship Id="rId8" Type="http://schemas.openxmlformats.org/officeDocument/2006/relationships/hyperlink" Target="https://www.tcs.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bast.es/aplicaciones-de-negocio/oracle-e-business-suite/" TargetMode="External"/><Relationship Id="rId3" Type="http://schemas.openxmlformats.org/officeDocument/2006/relationships/hyperlink" Target="https://www.ticportal.es/temas/enterprise-resource-planning/programas-erp/oracle-ebs#:~:text=Oracle%20EBS%20es%20un%20sistema,de%20datos%20relacional%20de%20Oracle" TargetMode="External"/><Relationship Id="rId4" Type="http://schemas.openxmlformats.org/officeDocument/2006/relationships/hyperlink" Target="https://www.ibm.com/docs/es/app-connect/12.0?topic=properties-oracle-e-business-suite-policy" TargetMode="External"/><Relationship Id="rId5" Type="http://schemas.openxmlformats.org/officeDocument/2006/relationships/hyperlink" Target="https://www.computerweekly.com/es/definicion/Base-de-datos-12c-de-Oracle#:~:text=La%20base%20de%20datos%2012c,datos%20dise%C3%B1ada%20para%20la%20nube%22" TargetMode="External"/><Relationship Id="rId6" Type="http://schemas.openxmlformats.org/officeDocument/2006/relationships/hyperlink" Target="https://chat.openai.com/" TargetMode="External"/><Relationship Id="rId7" Type="http://schemas.openxmlformats.org/officeDocument/2006/relationships/hyperlink" Target="https://blogs.oracle.com/ebstech/post/how-to-download-oracle-e-business-suite-release-1225" TargetMode="External"/><Relationship Id="rId8" Type="http://schemas.openxmlformats.org/officeDocument/2006/relationships/hyperlink" Target="https://www.oracle.com/es/applications/ebusines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Posible y difícil </a:t>
            </a:r>
            <a:r>
              <a:rPr lang="es"/>
              <a:t>instalación</a:t>
            </a:r>
            <a:endParaRPr/>
          </a:p>
          <a:p>
            <a:pPr indent="0" lvl="0" marL="0" rtl="0" algn="l">
              <a:spcBef>
                <a:spcPts val="0"/>
              </a:spcBef>
              <a:spcAft>
                <a:spcPts val="0"/>
              </a:spcAft>
              <a:buNone/>
            </a:pPr>
            <a:r>
              <a:rPr lang="es"/>
              <a:t>Este ERP es de uso destinado para empresas reales. </a:t>
            </a:r>
            <a:endParaRPr/>
          </a:p>
          <a:p>
            <a:pPr indent="0" lvl="0" marL="0" rtl="0" algn="l">
              <a:spcBef>
                <a:spcPts val="0"/>
              </a:spcBef>
              <a:spcAft>
                <a:spcPts val="0"/>
              </a:spcAft>
              <a:buNone/>
            </a:pPr>
            <a:r>
              <a:rPr lang="es"/>
              <a:t>Para descargarlo debes ponerte en contacto con el servicio de ventas de Oracle.</a:t>
            </a:r>
            <a:endParaRPr/>
          </a:p>
          <a:p>
            <a:pPr indent="0" lvl="0" marL="0" rtl="0" algn="l">
              <a:spcBef>
                <a:spcPts val="0"/>
              </a:spcBef>
              <a:spcAft>
                <a:spcPts val="0"/>
              </a:spcAft>
              <a:buNone/>
            </a:pPr>
            <a:r>
              <a:rPr lang="es"/>
              <a:t>Existe una Demo, pero para descargarla debes rellenar un formulario con tus datos y los de la empresa.</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09351a57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09351a57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09351a57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09351a57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09351a57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09351a57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09351a57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09351a57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09351a57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09351a57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09351a5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09351a5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de Oracle E-Business Suite: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Funcionalidad Integral: Oracle EBS ofrece una amplia gama de módulos que cubren casi todas las áreas funcionales de una organización, desde finanzas y recursos humanos hasta cadena de suministro y gestión de proyectos. Esto permite a las organizaciones gestionar todas sus operaciones desde un solo sistema.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Integración: Oracle EBS está diseñado para integrarse fácilmente con otras aplicaciones y sistemas, lo que facilita la transferencia de datos y la automatización de procesos empresariales.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Escalabilidad: Es escalable y puede adaptarse a las necesidades cambiantes de una empresa a medida que crece.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Soporte y Mantenimiento: Oracle proporciona soporte y actualizaciones regulares para sus productos, lo que ayuda a garantizar la estabilidad y la seguridad del sistema.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Informes y Análisis: Ofrece capacidades sólidas de generación de informes y análisis, lo que permite a las organizaciones tomar decisiones informadas basadas en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Seguridad: Oracle EBS incluye características de seguridad avanzadas para proteger los datos confidenciales de la empresa.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09351a57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09351a57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Desventajas de Oracle E-Business Suite: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Costos: Oracle EBS puede ser costoso de implementar y mantener. Las licencias, el hardware y los servicios profesionales pueden generar gastos significativos.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Complejidad: La implementación y configuración de Oracle EBS puede ser compleja y llevar mucho tiempo. Requiere personal con experiencia en Oracle para administrar y mantener el sistema.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Recursos Técnicos: La gestión y el soporte de Oracle EBS requieren habilidades técnicas y experiencia, lo que puede ser un desafío para algunas organizaciones.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Tiempo de Implementación: La implementación de Oracle EBS puede llevar varios meses o incluso años, lo que puede resultar en interrupciones en las operaciones comerciales.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Personalización: A veces, la personalización excesiva del sistema puede hacer que las actualizaciones futuras sean más difíciles y costosas.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Requerimientos de Hardware: Oracle EBS necesita hardware robusto y un entorno de servidores adecuado, lo que también agrega costos.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09351a57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09351a57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Oracle Corporation: Como el creador de Oracle E-Business Suite, Oracle Corporation lo utiliza internamente para gestionar sus propias operaciones.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General Electric (GE): GE es una empresa multinacional que ha utilizado Oracle E-Business Suite para gestionar sus procesos financieros y operativos.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IBM: IBM es otro gigante de la tecnología que ha implementado Oracle E-Business Suite en algunas de sus divisiones para gestionar sus operaciones comerciales.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PepsiCo: La empresa de alimentos y bebidas PepsiCo también ha utilizado Oracle E-Business Suite para gestionar sus operaciones comerciales y financieras.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Cisco Systems: Cisco, una empresa de tecnología de la información y las comunicaciones, ha implementado Oracle E-Business Suite en su infraestructura empresarial.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Procter &amp; Gamble (P&amp;G): P&amp;G, una empresa de productos de consumo, ha utilizado Oracle E-Business Suite en la gestión de sus procesos comerciales.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Ford Motor Company: Ford, uno de los principales fabricantes de automóviles del mundo, ha implementado Oracle E-Business Suite para gestionar sus operaciones comerciales.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Roboto"/>
                <a:ea typeface="Roboto"/>
                <a:cs typeface="Roboto"/>
                <a:sym typeface="Roboto"/>
              </a:rPr>
              <a:t>Oracle E-Business Suite: Oracle ofrece una suite de aplicaciones ERP que incluye módulos para finanzas, recursos humanos, gestión de proyectos, cadena de suministro y más.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Algunas de las empresas socias o "partners" de Oracle E-Business Suite incluyen: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Deloitte: Deloitte es una de las firmas de consultoría más grandes del mundo y ofrece servicios de implementación, consultoría y soporte para Oracle E-Business Suite.</a:t>
            </a:r>
            <a:endParaRPr/>
          </a:p>
          <a:p>
            <a:pPr indent="457200" lvl="0" marL="0" rtl="0" algn="l">
              <a:spcBef>
                <a:spcPts val="0"/>
              </a:spcBef>
              <a:spcAft>
                <a:spcPts val="0"/>
              </a:spcAft>
              <a:buNone/>
            </a:pPr>
            <a:r>
              <a:rPr lang="es" u="sng">
                <a:solidFill>
                  <a:schemeClr val="hlink"/>
                </a:solidFill>
                <a:hlinkClick r:id="rId2"/>
              </a:rPr>
              <a:t>https://www2.deloitte.com/es/es.html</a:t>
            </a:r>
            <a:endParaRPr/>
          </a:p>
          <a:p>
            <a:pPr indent="457200" lvl="0" marL="0" rtl="0" algn="l">
              <a:spcBef>
                <a:spcPts val="0"/>
              </a:spcBef>
              <a:spcAft>
                <a:spcPts val="0"/>
              </a:spcAft>
              <a:buNone/>
            </a:pPr>
            <a:r>
              <a:t/>
            </a:r>
            <a:endParaRPr/>
          </a:p>
          <a:p>
            <a:pPr indent="-317500" lvl="0" marL="457200" rtl="0" algn="l">
              <a:spcBef>
                <a:spcPts val="0"/>
              </a:spcBef>
              <a:spcAft>
                <a:spcPts val="0"/>
              </a:spcAft>
              <a:buSzPts val="1400"/>
              <a:buChar char="-"/>
            </a:pPr>
            <a:r>
              <a:rPr lang="es"/>
              <a:t>Accenture: Accenture es otra firma de consultoría líder que trabaja con Oracle E-Business Suite para brindar soluciones empresariales a sus clientes.</a:t>
            </a:r>
            <a:endParaRPr/>
          </a:p>
          <a:p>
            <a:pPr indent="0" lvl="0" marL="0" rtl="0" algn="l">
              <a:spcBef>
                <a:spcPts val="0"/>
              </a:spcBef>
              <a:spcAft>
                <a:spcPts val="0"/>
              </a:spcAft>
              <a:buNone/>
            </a:pPr>
            <a:r>
              <a:rPr lang="es"/>
              <a:t>	</a:t>
            </a:r>
            <a:r>
              <a:rPr lang="es" u="sng">
                <a:solidFill>
                  <a:schemeClr val="hlink"/>
                </a:solidFill>
                <a:hlinkClick r:id="rId3"/>
              </a:rPr>
              <a:t>https://www.accenture.com/es-es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Capgemini: Capgemini es una empresa global de servicios de consultoría y tecnología que ofrece servicios de implementación y soporte para Oracle E-Business Suite.</a:t>
            </a:r>
            <a:endParaRPr/>
          </a:p>
          <a:p>
            <a:pPr indent="0" lvl="0" marL="0" rtl="0" algn="l">
              <a:spcBef>
                <a:spcPts val="0"/>
              </a:spcBef>
              <a:spcAft>
                <a:spcPts val="0"/>
              </a:spcAft>
              <a:buNone/>
            </a:pPr>
            <a:r>
              <a:rPr lang="es"/>
              <a:t>	</a:t>
            </a:r>
            <a:r>
              <a:rPr lang="es" u="sng">
                <a:solidFill>
                  <a:schemeClr val="hlink"/>
                </a:solidFill>
                <a:hlinkClick r:id="rId4"/>
              </a:rPr>
              <a:t>https://www.capgemini.com/es-es/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IBM Global Business Services: IBM es un socio estratégico de Oracle y ofrece servicios de consultoría y tecnología para implementaciones de E-Business Suite.</a:t>
            </a:r>
            <a:endParaRPr/>
          </a:p>
          <a:p>
            <a:pPr indent="0" lvl="0" marL="0" rtl="0" algn="l">
              <a:spcBef>
                <a:spcPts val="0"/>
              </a:spcBef>
              <a:spcAft>
                <a:spcPts val="0"/>
              </a:spcAft>
              <a:buNone/>
            </a:pPr>
            <a:r>
              <a:rPr lang="es"/>
              <a:t>	</a:t>
            </a:r>
            <a:r>
              <a:rPr lang="es" u="sng">
                <a:solidFill>
                  <a:schemeClr val="hlink"/>
                </a:solidFill>
                <a:hlinkClick r:id="rId5"/>
              </a:rPr>
              <a:t>https://www.ibm.com/es-es/services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Wipro: Wipro es una empresa de servicios tecnológicos con experiencia en la implementación y el soporte de aplicaciones de Oracle.</a:t>
            </a:r>
            <a:endParaRPr/>
          </a:p>
          <a:p>
            <a:pPr indent="0" lvl="0" marL="0" rtl="0" algn="l">
              <a:spcBef>
                <a:spcPts val="0"/>
              </a:spcBef>
              <a:spcAft>
                <a:spcPts val="0"/>
              </a:spcAft>
              <a:buNone/>
            </a:pPr>
            <a:r>
              <a:rPr lang="es"/>
              <a:t>	</a:t>
            </a:r>
            <a:r>
              <a:rPr lang="es" u="sng">
                <a:solidFill>
                  <a:schemeClr val="hlink"/>
                </a:solidFill>
                <a:hlinkClick r:id="rId6"/>
              </a:rPr>
              <a:t>https://www.wipro.com/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Cognizant: Cognizant ofrece servicios de consultoría y tecnología para Oracle E-Business Suite y otras soluciones de Oracle.</a:t>
            </a:r>
            <a:endParaRPr/>
          </a:p>
          <a:p>
            <a:pPr indent="0" lvl="0" marL="0" rtl="0" algn="l">
              <a:spcBef>
                <a:spcPts val="0"/>
              </a:spcBef>
              <a:spcAft>
                <a:spcPts val="0"/>
              </a:spcAft>
              <a:buNone/>
            </a:pPr>
            <a:r>
              <a:rPr lang="es"/>
              <a:t>	</a:t>
            </a:r>
            <a:r>
              <a:rPr lang="es" u="sng">
                <a:solidFill>
                  <a:schemeClr val="hlink"/>
                </a:solidFill>
                <a:hlinkClick r:id="rId7"/>
              </a:rPr>
              <a:t>https://www.cognizant.com/es/es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TCS (Tata Consultancy Services): TCS es una empresa de servicios de TI global que trabaja con Oracle E-Business Suite y otras soluciones de Oracle.</a:t>
            </a:r>
            <a:endParaRPr/>
          </a:p>
          <a:p>
            <a:pPr indent="0" lvl="0" marL="0" rtl="0" algn="l">
              <a:spcBef>
                <a:spcPts val="0"/>
              </a:spcBef>
              <a:spcAft>
                <a:spcPts val="0"/>
              </a:spcAft>
              <a:buNone/>
            </a:pPr>
            <a:r>
              <a:rPr lang="es"/>
              <a:t>	</a:t>
            </a:r>
            <a:r>
              <a:rPr lang="es" u="sng">
                <a:solidFill>
                  <a:schemeClr val="hlink"/>
                </a:solidFill>
                <a:hlinkClick r:id="rId8"/>
              </a:rPr>
              <a:t>https://www.tcs.com/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Infosys: Infosys es otra empresa de servicios de TI que ofrece servicios de implementación y soporte para Oracle E-Business Suite.</a:t>
            </a:r>
            <a:endParaRPr/>
          </a:p>
          <a:p>
            <a:pPr indent="0" lvl="0" marL="0" rtl="0" algn="l">
              <a:spcBef>
                <a:spcPts val="0"/>
              </a:spcBef>
              <a:spcAft>
                <a:spcPts val="0"/>
              </a:spcAft>
              <a:buNone/>
            </a:pPr>
            <a:r>
              <a:rPr lang="es"/>
              <a:t>	</a:t>
            </a:r>
            <a:r>
              <a:rPr lang="es" u="sng">
                <a:solidFill>
                  <a:schemeClr val="hlink"/>
                </a:solidFill>
                <a:hlinkClick r:id="rId9"/>
              </a:rPr>
              <a:t>https://www.infosys.com/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PwC (PricewaterhouseCoopers): PwC ofrece servicios de consultoría y auditoría, incluida la implementación y el soporte de Oracle E-Business Suite.</a:t>
            </a:r>
            <a:endParaRPr/>
          </a:p>
          <a:p>
            <a:pPr indent="0" lvl="0" marL="0" rtl="0" algn="l">
              <a:spcBef>
                <a:spcPts val="0"/>
              </a:spcBef>
              <a:spcAft>
                <a:spcPts val="0"/>
              </a:spcAft>
              <a:buNone/>
            </a:pPr>
            <a:r>
              <a:rPr lang="es"/>
              <a:t>	</a:t>
            </a:r>
            <a:r>
              <a:rPr lang="es" u="sng">
                <a:solidFill>
                  <a:schemeClr val="hlink"/>
                </a:solidFill>
                <a:hlinkClick r:id="rId10"/>
              </a:rPr>
              <a:t>https://www.pwc.es/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3. Pdf proporcionado por el profesor.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4. </a:t>
            </a:r>
            <a:r>
              <a:rPr lang="es" u="sng">
                <a:solidFill>
                  <a:schemeClr val="hlink"/>
                </a:solidFill>
                <a:hlinkClick r:id="rId2"/>
              </a:rPr>
              <a:t>https://www.abast.es/aplicaciones-de-negocio/oracle-e-business-suite/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5. </a:t>
            </a:r>
            <a:r>
              <a:rPr lang="es" u="sng">
                <a:solidFill>
                  <a:schemeClr val="hlink"/>
                </a:solidFill>
                <a:hlinkClick r:id="rId3"/>
              </a:rPr>
              <a:t>https://www.ticportal.es/temas/enterprise-resource-planning/programas-erp/oracle-ebs#:~:text=Oracle%20EBS%20es%20un%20sistema,de%20datos%20relacional%20de%20Oracle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6. Muchas páginas web que me hicieron ver que no tenía su arquitectura pública.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7. </a:t>
            </a:r>
            <a:r>
              <a:rPr lang="es" u="sng">
                <a:solidFill>
                  <a:schemeClr val="hlink"/>
                </a:solidFill>
                <a:hlinkClick r:id="rId4"/>
              </a:rPr>
              <a:t>https://www.ibm.com/docs/es/app-connect/12.0?topic=properties-oracle-e-business-suite-policy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8. </a:t>
            </a:r>
            <a:r>
              <a:rPr lang="es" u="sng">
                <a:solidFill>
                  <a:schemeClr val="hlink"/>
                </a:solidFill>
                <a:hlinkClick r:id="rId5"/>
              </a:rPr>
              <a:t>https://www.computerweekly.com/es/definicion/Base-de-datos-12c-de-Oracle#:~:text=La%20base%20de%20datos%2012c,datos%20dise%C3%B1ada%20para%20la%20nube%22</a:t>
            </a:r>
            <a:r>
              <a:rPr lang="e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9.</a:t>
            </a:r>
            <a:endParaRPr/>
          </a:p>
          <a:p>
            <a:pPr indent="0" lvl="0" marL="0" rtl="0" algn="l">
              <a:spcBef>
                <a:spcPts val="0"/>
              </a:spcBef>
              <a:spcAft>
                <a:spcPts val="0"/>
              </a:spcAft>
              <a:buNone/>
            </a:pPr>
            <a:r>
              <a:rPr lang="es"/>
              <a:t>10.</a:t>
            </a:r>
            <a:endParaRPr/>
          </a:p>
          <a:p>
            <a:pPr indent="0" lvl="0" marL="0" rtl="0" algn="l">
              <a:spcBef>
                <a:spcPts val="0"/>
              </a:spcBef>
              <a:spcAft>
                <a:spcPts val="0"/>
              </a:spcAft>
              <a:buNone/>
            </a:pPr>
            <a:r>
              <a:rPr lang="es"/>
              <a:t>11.</a:t>
            </a:r>
            <a:endParaRPr/>
          </a:p>
          <a:p>
            <a:pPr indent="0" lvl="0" marL="0" rtl="0" algn="l">
              <a:spcBef>
                <a:spcPts val="0"/>
              </a:spcBef>
              <a:spcAft>
                <a:spcPts val="0"/>
              </a:spcAft>
              <a:buNone/>
            </a:pPr>
            <a:r>
              <a:rPr lang="es"/>
              <a:t>12.</a:t>
            </a:r>
            <a:endParaRPr/>
          </a:p>
          <a:p>
            <a:pPr indent="0" lvl="0" marL="0" rtl="0" algn="l">
              <a:spcBef>
                <a:spcPts val="0"/>
              </a:spcBef>
              <a:spcAft>
                <a:spcPts val="0"/>
              </a:spcAft>
              <a:buNone/>
            </a:pPr>
            <a:r>
              <a:rPr lang="es"/>
              <a:t>13.</a:t>
            </a:r>
            <a:endParaRPr/>
          </a:p>
          <a:p>
            <a:pPr indent="0" lvl="0" marL="0" rtl="0" algn="l">
              <a:spcBef>
                <a:spcPts val="0"/>
              </a:spcBef>
              <a:spcAft>
                <a:spcPts val="0"/>
              </a:spcAft>
              <a:buNone/>
            </a:pPr>
            <a:r>
              <a:rPr lang="es"/>
              <a:t>14.</a:t>
            </a:r>
            <a:endParaRPr/>
          </a:p>
          <a:p>
            <a:pPr indent="0" lvl="0" marL="0" rtl="0" algn="l">
              <a:spcBef>
                <a:spcPts val="0"/>
              </a:spcBef>
              <a:spcAft>
                <a:spcPts val="0"/>
              </a:spcAft>
              <a:buNone/>
            </a:pPr>
            <a:r>
              <a:rPr lang="es"/>
              <a:t>15.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6"/>
              </a:rPr>
              <a:t>https://chat.openai.com/</a:t>
            </a:r>
            <a:endParaRPr/>
          </a:p>
          <a:p>
            <a:pPr indent="0" lvl="0" marL="0" rtl="0" algn="l">
              <a:spcBef>
                <a:spcPts val="0"/>
              </a:spcBef>
              <a:spcAft>
                <a:spcPts val="0"/>
              </a:spcAft>
              <a:buNone/>
            </a:pPr>
            <a:r>
              <a:rPr lang="es" u="sng">
                <a:solidFill>
                  <a:schemeClr val="hlink"/>
                </a:solidFill>
                <a:hlinkClick r:id="rId7"/>
              </a:rPr>
              <a:t>https://blogs.oracle.com/ebstech/post/how-to-download-oracle-e-business-suite-release-1225</a:t>
            </a:r>
            <a:endParaRPr/>
          </a:p>
          <a:p>
            <a:pPr indent="0" lvl="0" marL="0" rtl="0" algn="l">
              <a:spcBef>
                <a:spcPts val="0"/>
              </a:spcBef>
              <a:spcAft>
                <a:spcPts val="0"/>
              </a:spcAft>
              <a:buNone/>
            </a:pPr>
            <a:r>
              <a:rPr lang="es" u="sng">
                <a:solidFill>
                  <a:schemeClr val="hlink"/>
                </a:solidFill>
                <a:hlinkClick r:id="rId8"/>
              </a:rPr>
              <a:t>https://www.oracle.com/es/applications/ebusiness/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09351a57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09351a57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Los ERP (Sistemas de planificación de recursos empresariales), son una arquitectura de software que facilita la incorporación de un sistema informático en todos los procesos que tienen algo que ver con la empresa. Los ERP son mucho más que el software de planificación de recursos, y también incluyen soporte para otros procesos empresariales. De hecho, deberían cubrir todos los ámbitos de la empresa.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Gestión de la relación con los clientes. Es un sistema de información que da respuesta a todos los requerimientos de la empresa en la relación con sus clientes. Implicará a los departamentos que están en relación directa con el cliente (ventas, marketing y atención al cliente). Se divide en dos partes: una que se encarga de la lógica operacional (realizar tareas como automatizar las ventas, medir las ganancias, el marketing,…) y otra que se encarga de la lógica analítica (analizar la información).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Finanzas y Contabilidad: Oracle E-Business Suite ofrece módulos para la gestión financiera, cuentas por pagar, cuentas por cobrar, contabilidad general, gestión de activos fijos y más.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Recursos Humanos: Proporciona herramientas para la gestión de recursos humanos, nómina, beneficios, contratación y formación.</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Cadena de Suministro y Logística: Incluye módulos para la gestión de inventarios, compras, gestión de pedidos, planificación de la cadena de suministro y gestión de almacenes.</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Fabricación y Producción: Ofrece funcionalidades para la planificación de la producción, gestión de la calidad y el control de la producción.</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Proyectos: Ayuda en la gestión de proyectos, desde la planificación hasta el seguimiento y la gestión de recursos.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50">
              <a:solidFill>
                <a:schemeClr val="dk1"/>
              </a:solidFill>
              <a:latin typeface="Lato Black"/>
              <a:ea typeface="Lato Black"/>
              <a:cs typeface="Lato Black"/>
              <a:sym typeface="Lato Black"/>
            </a:endParaRPr>
          </a:p>
          <a:p>
            <a:pPr indent="0" lvl="0" marL="0" rtl="0" algn="l">
              <a:spcBef>
                <a:spcPts val="1600"/>
              </a:spcBef>
              <a:spcAft>
                <a:spcPts val="0"/>
              </a:spcAft>
              <a:buNone/>
            </a:pPr>
            <a:r>
              <a:t/>
            </a:r>
            <a:endParaRPr b="1">
              <a:solidFill>
                <a:srgbClr val="161513"/>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202124"/>
                </a:solidFill>
                <a:highlight>
                  <a:srgbClr val="FFFFFF"/>
                </a:highlight>
              </a:rPr>
              <a:t>La base de datos utilizada es </a:t>
            </a:r>
            <a:r>
              <a:rPr lang="es" sz="1500">
                <a:solidFill>
                  <a:srgbClr val="040C28"/>
                </a:solidFill>
              </a:rPr>
              <a:t>Oracle 12c.</a:t>
            </a:r>
            <a:endParaRPr sz="1500">
              <a:solidFill>
                <a:srgbClr val="040C28"/>
              </a:solidFill>
            </a:endParaRPr>
          </a:p>
          <a:p>
            <a:pPr indent="0" lvl="0" marL="0" rtl="0" algn="l">
              <a:spcBef>
                <a:spcPts val="0"/>
              </a:spcBef>
              <a:spcAft>
                <a:spcPts val="0"/>
              </a:spcAft>
              <a:buNone/>
            </a:pPr>
            <a:r>
              <a:rPr lang="es" sz="1500">
                <a:solidFill>
                  <a:srgbClr val="040C28"/>
                </a:solidFill>
              </a:rPr>
              <a:t> </a:t>
            </a:r>
            <a:r>
              <a:rPr lang="es" sz="1500">
                <a:solidFill>
                  <a:srgbClr val="202124"/>
                </a:solidFill>
                <a:highlight>
                  <a:srgbClr val="FFFFFF"/>
                </a:highlight>
              </a:rPr>
              <a:t>La base de datos 12c de Oracle es una </a:t>
            </a:r>
            <a:r>
              <a:rPr lang="es" sz="1500">
                <a:solidFill>
                  <a:srgbClr val="040C28"/>
                </a:solidFill>
              </a:rPr>
              <a:t>base de datos de alto rendimiento, de tipo empresarial</a:t>
            </a:r>
            <a:r>
              <a:rPr lang="es" sz="1500">
                <a:solidFill>
                  <a:srgbClr val="202124"/>
                </a:solidFill>
                <a:highlight>
                  <a:srgbClr val="FFFFFF"/>
                </a:highlight>
              </a:rPr>
              <a:t>.</a:t>
            </a:r>
            <a:endParaRPr sz="1500">
              <a:solidFill>
                <a:srgbClr val="202124"/>
              </a:solidFill>
              <a:highlight>
                <a:srgbClr val="FFFFFF"/>
              </a:highlight>
            </a:endParaRPr>
          </a:p>
          <a:p>
            <a:pPr indent="0" lvl="0" marL="0" rtl="0" algn="l">
              <a:spcBef>
                <a:spcPts val="0"/>
              </a:spcBef>
              <a:spcAft>
                <a:spcPts val="0"/>
              </a:spcAft>
              <a:buNone/>
            </a:pPr>
            <a:r>
              <a:rPr lang="es" sz="1500">
                <a:solidFill>
                  <a:srgbClr val="202124"/>
                </a:solidFill>
                <a:highlight>
                  <a:srgbClr val="FFFFFF"/>
                </a:highlight>
              </a:rPr>
              <a:t> Oracle lanzó Oracle Database 12c para disponibilidad general el 1 de julio de 2013. De acuerdo con Oracle, esta es "la primera base de datos diseñada para la nube".</a:t>
            </a:r>
            <a:endParaRPr sz="1500">
              <a:solidFill>
                <a:srgbClr val="202124"/>
              </a:solidFill>
              <a:highlight>
                <a:srgbClr val="FFFFFF"/>
              </a:highlight>
            </a:endParaRPr>
          </a:p>
          <a:p>
            <a:pPr indent="0" lvl="0" marL="0" rtl="0" algn="l">
              <a:spcBef>
                <a:spcPts val="0"/>
              </a:spcBef>
              <a:spcAft>
                <a:spcPts val="0"/>
              </a:spcAft>
              <a:buNone/>
            </a:pPr>
            <a:r>
              <a:t/>
            </a:r>
            <a:endParaRPr sz="1500">
              <a:solidFill>
                <a:srgbClr val="202124"/>
              </a:solidFill>
              <a:highlight>
                <a:srgbClr val="FFFFFF"/>
              </a:highlight>
            </a:endParaRPr>
          </a:p>
          <a:p>
            <a:pPr indent="0" lvl="0" marL="0" rtl="0" algn="l">
              <a:spcBef>
                <a:spcPts val="0"/>
              </a:spcBef>
              <a:spcAft>
                <a:spcPts val="0"/>
              </a:spcAft>
              <a:buNone/>
            </a:pPr>
            <a:r>
              <a:t/>
            </a:r>
            <a:endParaRPr sz="1500">
              <a:solidFill>
                <a:srgbClr val="202124"/>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24292F"/>
              </a:buClr>
              <a:buSzPts val="1050"/>
              <a:buChar char="●"/>
            </a:pPr>
            <a:r>
              <a:rPr lang="es" sz="1050">
                <a:solidFill>
                  <a:srgbClr val="24292F"/>
                </a:solidFill>
              </a:rPr>
              <a:t>Requisitos del Sistema: Antes de comenzar, asegúrate de que tu sistema cumpla con los requisitos mínimos de hardware y software para Oracle E-Business Suite. Puedes encontrar esta información en la documentación oficial de Oracle.</a:t>
            </a:r>
            <a:endParaRPr sz="1050">
              <a:solidFill>
                <a:srgbClr val="24292F"/>
              </a:solidFill>
            </a:endParaRPr>
          </a:p>
          <a:p>
            <a:pPr indent="-295275" lvl="0" marL="457200" rtl="0" algn="l">
              <a:lnSpc>
                <a:spcPct val="115000"/>
              </a:lnSpc>
              <a:spcBef>
                <a:spcPts val="0"/>
              </a:spcBef>
              <a:spcAft>
                <a:spcPts val="0"/>
              </a:spcAft>
              <a:buClr>
                <a:srgbClr val="24292F"/>
              </a:buClr>
              <a:buSzPts val="1050"/>
              <a:buChar char="●"/>
            </a:pPr>
            <a:r>
              <a:rPr lang="es" sz="1050">
                <a:solidFill>
                  <a:srgbClr val="24292F"/>
                </a:solidFill>
              </a:rPr>
              <a:t>Descarga de Software: Ve al sitio web de Oracle y descarga los archivos necesarios para la instalación de Oracle E-Business Suite. Esto incluirá el archivo de instalación principal y otros parches o actualizaciones relevantes.</a:t>
            </a:r>
            <a:endParaRPr sz="1050">
              <a:solidFill>
                <a:srgbClr val="24292F"/>
              </a:solidFill>
            </a:endParaRPr>
          </a:p>
          <a:p>
            <a:pPr indent="-295275" lvl="0" marL="457200" rtl="0" algn="l">
              <a:lnSpc>
                <a:spcPct val="115000"/>
              </a:lnSpc>
              <a:spcBef>
                <a:spcPts val="0"/>
              </a:spcBef>
              <a:spcAft>
                <a:spcPts val="0"/>
              </a:spcAft>
              <a:buClr>
                <a:srgbClr val="24292F"/>
              </a:buClr>
              <a:buSzPts val="1050"/>
              <a:buChar char="●"/>
            </a:pPr>
            <a:r>
              <a:rPr lang="es" sz="1050">
                <a:solidFill>
                  <a:srgbClr val="24292F"/>
                </a:solidFill>
              </a:rPr>
              <a:t>Preparación de la Base de Datos: Oracle E-Business Suite requiere una base de datos Oracle. Debes asegurarte de que la base de datos esté instalada y configurada correctamente antes de proceder con la instalación de E-Business Suite.</a:t>
            </a:r>
            <a:endParaRPr sz="1050">
              <a:solidFill>
                <a:srgbClr val="24292F"/>
              </a:solidFill>
            </a:endParaRPr>
          </a:p>
          <a:p>
            <a:pPr indent="-295275" lvl="0" marL="457200" rtl="0" algn="l">
              <a:lnSpc>
                <a:spcPct val="115000"/>
              </a:lnSpc>
              <a:spcBef>
                <a:spcPts val="0"/>
              </a:spcBef>
              <a:spcAft>
                <a:spcPts val="0"/>
              </a:spcAft>
              <a:buClr>
                <a:srgbClr val="24292F"/>
              </a:buClr>
              <a:buSzPts val="1050"/>
              <a:buChar char="●"/>
            </a:pPr>
            <a:r>
              <a:rPr lang="es" sz="1050">
                <a:solidFill>
                  <a:srgbClr val="24292F"/>
                </a:solidFill>
              </a:rPr>
              <a:t>Instalación de Middleware: Instala el middleware necesario, como Oracle WebLogic Server, si aún no está instalado en tu sistema.</a:t>
            </a:r>
            <a:endParaRPr sz="1050">
              <a:solidFill>
                <a:srgbClr val="24292F"/>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www.pwc.es/" TargetMode="External"/><Relationship Id="rId10" Type="http://schemas.openxmlformats.org/officeDocument/2006/relationships/hyperlink" Target="https://www.infosys.com/" TargetMode="External"/><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2.deloitte.com/es/es.html" TargetMode="External"/><Relationship Id="rId4" Type="http://schemas.openxmlformats.org/officeDocument/2006/relationships/hyperlink" Target="https://www.accenture.com/es-es" TargetMode="External"/><Relationship Id="rId9" Type="http://schemas.openxmlformats.org/officeDocument/2006/relationships/hyperlink" Target="https://www.tcs.com/" TargetMode="External"/><Relationship Id="rId5" Type="http://schemas.openxmlformats.org/officeDocument/2006/relationships/hyperlink" Target="https://www.capgemini.com/es-es/" TargetMode="External"/><Relationship Id="rId6" Type="http://schemas.openxmlformats.org/officeDocument/2006/relationships/hyperlink" Target="https://www.ibm.com/es-es/services" TargetMode="External"/><Relationship Id="rId7" Type="http://schemas.openxmlformats.org/officeDocument/2006/relationships/hyperlink" Target="https://www.wipro.com/" TargetMode="External"/><Relationship Id="rId8" Type="http://schemas.openxmlformats.org/officeDocument/2006/relationships/hyperlink" Target="https://www.cognizant.com/es/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abast.es/aplicaciones-de-negocio/oracle-e-business-suite/" TargetMode="External"/><Relationship Id="rId4" Type="http://schemas.openxmlformats.org/officeDocument/2006/relationships/hyperlink" Target="https://www.ticportal.es/temas/enterprise-resource-planning/programas-erp/oracle-ebs#:~:text=Oracle%20EBS%20es%20un%20sistema,de%20datos%20relacional%20de%20Oracle" TargetMode="External"/><Relationship Id="rId5" Type="http://schemas.openxmlformats.org/officeDocument/2006/relationships/hyperlink" Target="https://www.ibm.com/docs/es/app-connect/12.0?topic=properties-oracle-e-business-suite-policy" TargetMode="External"/><Relationship Id="rId6" Type="http://schemas.openxmlformats.org/officeDocument/2006/relationships/hyperlink" Target="https://www.ibm.com/docs/es/app-connect/12.0?topic=properties-oracle-e-business-suite-policy" TargetMode="External"/><Relationship Id="rId7" Type="http://schemas.openxmlformats.org/officeDocument/2006/relationships/hyperlink" Target="https://www.computerweekly.com/es/definicion/Base-de-datos-12c-de-Oracle#:~:text=La%20base%20de%20datos%2012c,datos%20dise%C3%B1ada%20para%20la%20nube%2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ticportal.es/temas/enterprise-resource-planning/funciones-erp/gestion-de-almacenes" TargetMode="External"/><Relationship Id="rId4" Type="http://schemas.openxmlformats.org/officeDocument/2006/relationships/hyperlink" Target="https://www.ticportal.es/glosario-tic/crm-gestion-relaciones-cliente" TargetMode="External"/><Relationship Id="rId9" Type="http://schemas.openxmlformats.org/officeDocument/2006/relationships/hyperlink" Target="https://www.ticportal.es/glosario-tic/gestion-aprovisionamiento" TargetMode="External"/><Relationship Id="rId5" Type="http://schemas.openxmlformats.org/officeDocument/2006/relationships/hyperlink" Target="https://www.ticportal.es/temas/software-gestion-recursos-humanos/software-recursos-humanos" TargetMode="External"/><Relationship Id="rId6" Type="http://schemas.openxmlformats.org/officeDocument/2006/relationships/hyperlink" Target="https://www.ticportal.es/glosario-tic/inteligencia-negocio-bi" TargetMode="External"/><Relationship Id="rId7" Type="http://schemas.openxmlformats.org/officeDocument/2006/relationships/hyperlink" Target="https://www.ticportal.es/temas/enterprise-resource-planning/funciones-erp/sistema-financiero" TargetMode="External"/><Relationship Id="rId8" Type="http://schemas.openxmlformats.org/officeDocument/2006/relationships/hyperlink" Target="https://www.ticportal.es/glosario-tic/gestion-venta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51225" y="9770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TEMA 1</a:t>
            </a:r>
            <a:endParaRPr>
              <a:latin typeface="Lato Black"/>
              <a:ea typeface="Lato Black"/>
              <a:cs typeface="Lato Black"/>
              <a:sym typeface="Lato Black"/>
            </a:endParaRPr>
          </a:p>
          <a:p>
            <a:pPr indent="0" lvl="0" marL="0" rtl="0" algn="l">
              <a:spcBef>
                <a:spcPts val="0"/>
              </a:spcBef>
              <a:spcAft>
                <a:spcPts val="0"/>
              </a:spcAft>
              <a:buNone/>
            </a:pPr>
            <a:r>
              <a:rPr lang="es">
                <a:latin typeface="Lato Black"/>
                <a:ea typeface="Lato Black"/>
                <a:cs typeface="Lato Black"/>
                <a:sym typeface="Lato Black"/>
              </a:rPr>
              <a:t>ERP-CRM</a:t>
            </a:r>
            <a:endParaRPr>
              <a:latin typeface="Lato Black"/>
              <a:ea typeface="Lato Black"/>
              <a:cs typeface="Lato Black"/>
              <a:sym typeface="Lato Black"/>
            </a:endParaRPr>
          </a:p>
        </p:txBody>
      </p:sp>
      <p:sp>
        <p:nvSpPr>
          <p:cNvPr id="229" name="Google Shape;229;p17"/>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latin typeface="Lato Black"/>
                <a:ea typeface="Lato Black"/>
                <a:cs typeface="Lato Black"/>
                <a:sym typeface="Lato Black"/>
              </a:rPr>
              <a:t>VÍCTOR CHAVES ARENAS</a:t>
            </a:r>
            <a:endParaRPr>
              <a:latin typeface="Lato Black"/>
              <a:ea typeface="Lato Black"/>
              <a:cs typeface="Lato Black"/>
              <a:sym typeface="Lato Black"/>
            </a:endParaRPr>
          </a:p>
          <a:p>
            <a:pPr indent="0" lvl="0" marL="0" rtl="0" algn="l">
              <a:lnSpc>
                <a:spcPct val="115000"/>
              </a:lnSpc>
              <a:spcBef>
                <a:spcPts val="1600"/>
              </a:spcBef>
              <a:spcAft>
                <a:spcPts val="1600"/>
              </a:spcAft>
              <a:buNone/>
            </a:pPr>
            <a:r>
              <a:rPr lang="es">
                <a:latin typeface="Lato Black"/>
                <a:ea typeface="Lato Black"/>
                <a:cs typeface="Lato Black"/>
                <a:sym typeface="Lato Black"/>
              </a:rPr>
              <a:t>JOSÉ</a:t>
            </a:r>
            <a:r>
              <a:rPr lang="es">
                <a:latin typeface="Lato Black"/>
                <a:ea typeface="Lato Black"/>
                <a:cs typeface="Lato Black"/>
                <a:sym typeface="Lato Black"/>
              </a:rPr>
              <a:t> MARÍA LA TORRE ÁVILA</a:t>
            </a:r>
            <a:endParaRPr>
              <a:latin typeface="Lato Black"/>
              <a:ea typeface="Lato Black"/>
              <a:cs typeface="Lato Black"/>
              <a:sym typeface="Lato Black"/>
            </a:endParaRPr>
          </a:p>
        </p:txBody>
      </p:sp>
      <p:sp>
        <p:nvSpPr>
          <p:cNvPr id="230" name="Google Shape;230;p17"/>
          <p:cNvSpPr txBox="1"/>
          <p:nvPr/>
        </p:nvSpPr>
        <p:spPr>
          <a:xfrm>
            <a:off x="3473575" y="2653525"/>
            <a:ext cx="4972800" cy="12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Lato Black"/>
                <a:ea typeface="Lato Black"/>
                <a:cs typeface="Lato Black"/>
                <a:sym typeface="Lato Black"/>
              </a:rPr>
              <a:t>ORACLE E-BUSINESS SUITE</a:t>
            </a:r>
            <a:endParaRPr sz="2400">
              <a:solidFill>
                <a:schemeClr val="lt1"/>
              </a:solidFill>
              <a:latin typeface="Lato Black"/>
              <a:ea typeface="Lato Black"/>
              <a:cs typeface="Lato Black"/>
              <a:sym typeface="Lat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1285600" y="5665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Descarga e instalación</a:t>
            </a:r>
            <a:endParaRPr>
              <a:latin typeface="Lato Black"/>
              <a:ea typeface="Lato Black"/>
              <a:cs typeface="Lato Black"/>
              <a:sym typeface="Lato Black"/>
            </a:endParaRPr>
          </a:p>
        </p:txBody>
      </p:sp>
      <p:sp>
        <p:nvSpPr>
          <p:cNvPr id="301" name="Google Shape;301;p26"/>
          <p:cNvSpPr txBox="1"/>
          <p:nvPr/>
        </p:nvSpPr>
        <p:spPr>
          <a:xfrm>
            <a:off x="812750" y="1907325"/>
            <a:ext cx="7596300" cy="22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Lato Black"/>
                <a:ea typeface="Lato Black"/>
                <a:cs typeface="Lato Black"/>
                <a:sym typeface="Lato Black"/>
              </a:rPr>
              <a:t>Difícil instalación para uso particular</a:t>
            </a:r>
            <a:endParaRPr sz="1600">
              <a:solidFill>
                <a:srgbClr val="FFFFFF"/>
              </a:solidFill>
              <a:latin typeface="Lato Black"/>
              <a:ea typeface="Lato Black"/>
              <a:cs typeface="Lato Black"/>
              <a:sym typeface="Lato Black"/>
            </a:endParaRPr>
          </a:p>
          <a:p>
            <a:pPr indent="0" lvl="0" marL="0" rtl="0" algn="l">
              <a:spcBef>
                <a:spcPts val="0"/>
              </a:spcBef>
              <a:spcAft>
                <a:spcPts val="0"/>
              </a:spcAft>
              <a:buNone/>
            </a:pPr>
            <a:r>
              <a:t/>
            </a:r>
            <a:endParaRPr sz="1600">
              <a:solidFill>
                <a:srgbClr val="FFFFFF"/>
              </a:solidFill>
              <a:latin typeface="Lato Black"/>
              <a:ea typeface="Lato Black"/>
              <a:cs typeface="Lato Black"/>
              <a:sym typeface="Lato Black"/>
            </a:endParaRPr>
          </a:p>
          <a:p>
            <a:pPr indent="0" lvl="0" marL="0" rtl="0" algn="l">
              <a:spcBef>
                <a:spcPts val="0"/>
              </a:spcBef>
              <a:spcAft>
                <a:spcPts val="0"/>
              </a:spcAft>
              <a:buNone/>
            </a:pPr>
            <a:r>
              <a:rPr lang="es" sz="1600">
                <a:solidFill>
                  <a:srgbClr val="FFFFFF"/>
                </a:solidFill>
                <a:latin typeface="Lato Black"/>
                <a:ea typeface="Lato Black"/>
                <a:cs typeface="Lato Black"/>
                <a:sym typeface="Lato Black"/>
              </a:rPr>
              <a:t>ERP de uso empresarial.</a:t>
            </a:r>
            <a:endParaRPr sz="1600">
              <a:solidFill>
                <a:srgbClr val="FFFFFF"/>
              </a:solidFill>
              <a:latin typeface="Lato Black"/>
              <a:ea typeface="Lato Black"/>
              <a:cs typeface="Lato Black"/>
              <a:sym typeface="Lato Black"/>
            </a:endParaRPr>
          </a:p>
          <a:p>
            <a:pPr indent="0" lvl="0" marL="0" rtl="0" algn="l">
              <a:spcBef>
                <a:spcPts val="0"/>
              </a:spcBef>
              <a:spcAft>
                <a:spcPts val="0"/>
              </a:spcAft>
              <a:buNone/>
            </a:pPr>
            <a:r>
              <a:t/>
            </a:r>
            <a:endParaRPr sz="1600">
              <a:solidFill>
                <a:srgbClr val="FFFFFF"/>
              </a:solidFill>
              <a:latin typeface="Lato Black"/>
              <a:ea typeface="Lato Black"/>
              <a:cs typeface="Lato Black"/>
              <a:sym typeface="Lato Black"/>
            </a:endParaRPr>
          </a:p>
          <a:p>
            <a:pPr indent="0" lvl="0" marL="0" rtl="0" algn="l">
              <a:spcBef>
                <a:spcPts val="0"/>
              </a:spcBef>
              <a:spcAft>
                <a:spcPts val="0"/>
              </a:spcAft>
              <a:buNone/>
            </a:pPr>
            <a:r>
              <a:rPr lang="es" sz="1600">
                <a:solidFill>
                  <a:srgbClr val="FFFFFF"/>
                </a:solidFill>
                <a:latin typeface="Lato Black"/>
                <a:ea typeface="Lato Black"/>
                <a:cs typeface="Lato Black"/>
                <a:sym typeface="Lato Black"/>
              </a:rPr>
              <a:t>Demo.</a:t>
            </a:r>
            <a:endParaRPr sz="1600">
              <a:solidFill>
                <a:srgbClr val="FFFFFF"/>
              </a:solidFill>
              <a:latin typeface="Lato Black"/>
              <a:ea typeface="Lato Black"/>
              <a:cs typeface="Lato Black"/>
              <a:sym typeface="Lato Black"/>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cxnSp>
        <p:nvCxnSpPr>
          <p:cNvPr id="302" name="Google Shape;302;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3" name="Google Shape;303;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pic>
        <p:nvPicPr>
          <p:cNvPr id="304" name="Google Shape;304;p26"/>
          <p:cNvPicPr preferRelativeResize="0"/>
          <p:nvPr/>
        </p:nvPicPr>
        <p:blipFill>
          <a:blip r:embed="rId3">
            <a:alphaModFix/>
          </a:blip>
          <a:stretch>
            <a:fillRect/>
          </a:stretch>
        </p:blipFill>
        <p:spPr>
          <a:xfrm>
            <a:off x="6993750" y="220975"/>
            <a:ext cx="1259651" cy="1259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100">
                <a:latin typeface="Lato Black"/>
                <a:ea typeface="Lato Black"/>
                <a:cs typeface="Lato Black"/>
                <a:sym typeface="Lato Black"/>
              </a:rPr>
              <a:t>Instalación para particulares</a:t>
            </a:r>
            <a:endParaRPr sz="2100">
              <a:latin typeface="Lato Black"/>
              <a:ea typeface="Lato Black"/>
              <a:cs typeface="Lato Black"/>
              <a:sym typeface="Lato Black"/>
            </a:endParaRPr>
          </a:p>
        </p:txBody>
      </p:sp>
      <p:sp>
        <p:nvSpPr>
          <p:cNvPr id="310" name="Google Shape;310;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1" name="Google Shape;311;p27"/>
          <p:cNvPicPr preferRelativeResize="0"/>
          <p:nvPr/>
        </p:nvPicPr>
        <p:blipFill>
          <a:blip r:embed="rId3">
            <a:alphaModFix/>
          </a:blip>
          <a:stretch>
            <a:fillRect/>
          </a:stretch>
        </p:blipFill>
        <p:spPr>
          <a:xfrm>
            <a:off x="583400" y="1451975"/>
            <a:ext cx="8132471" cy="291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7" name="Google Shape;317;p28"/>
          <p:cNvPicPr preferRelativeResize="0"/>
          <p:nvPr/>
        </p:nvPicPr>
        <p:blipFill>
          <a:blip r:embed="rId3">
            <a:alphaModFix/>
          </a:blip>
          <a:stretch>
            <a:fillRect/>
          </a:stretch>
        </p:blipFill>
        <p:spPr>
          <a:xfrm>
            <a:off x="228225" y="1477900"/>
            <a:ext cx="8793177" cy="295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29"/>
          <p:cNvPicPr preferRelativeResize="0"/>
          <p:nvPr/>
        </p:nvPicPr>
        <p:blipFill>
          <a:blip r:embed="rId3">
            <a:alphaModFix/>
          </a:blip>
          <a:stretch>
            <a:fillRect/>
          </a:stretch>
        </p:blipFill>
        <p:spPr>
          <a:xfrm>
            <a:off x="1245450" y="161925"/>
            <a:ext cx="7305626" cy="4892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30"/>
          <p:cNvPicPr preferRelativeResize="0"/>
          <p:nvPr/>
        </p:nvPicPr>
        <p:blipFill>
          <a:blip r:embed="rId3">
            <a:alphaModFix/>
          </a:blip>
          <a:stretch>
            <a:fillRect/>
          </a:stretch>
        </p:blipFill>
        <p:spPr>
          <a:xfrm>
            <a:off x="542925" y="1685925"/>
            <a:ext cx="8058150" cy="177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31"/>
          <p:cNvPicPr preferRelativeResize="0"/>
          <p:nvPr/>
        </p:nvPicPr>
        <p:blipFill>
          <a:blip r:embed="rId3">
            <a:alphaModFix/>
          </a:blip>
          <a:stretch>
            <a:fillRect/>
          </a:stretch>
        </p:blipFill>
        <p:spPr>
          <a:xfrm>
            <a:off x="1297500" y="573550"/>
            <a:ext cx="7668601" cy="378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2"/>
          <p:cNvPicPr preferRelativeResize="0"/>
          <p:nvPr/>
        </p:nvPicPr>
        <p:blipFill>
          <a:blip r:embed="rId3">
            <a:alphaModFix/>
          </a:blip>
          <a:stretch>
            <a:fillRect/>
          </a:stretch>
        </p:blipFill>
        <p:spPr>
          <a:xfrm>
            <a:off x="2505650" y="118775"/>
            <a:ext cx="4132699" cy="4905950"/>
          </a:xfrm>
          <a:prstGeom prst="rect">
            <a:avLst/>
          </a:prstGeom>
          <a:noFill/>
          <a:ln>
            <a:noFill/>
          </a:ln>
        </p:spPr>
      </p:pic>
      <p:sp>
        <p:nvSpPr>
          <p:cNvPr id="344" name="Google Shape;344;p32"/>
          <p:cNvSpPr txBox="1"/>
          <p:nvPr/>
        </p:nvSpPr>
        <p:spPr>
          <a:xfrm>
            <a:off x="1228700" y="778650"/>
            <a:ext cx="17145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lt1"/>
                </a:solidFill>
                <a:latin typeface="Lato Black"/>
                <a:ea typeface="Lato Black"/>
                <a:cs typeface="Lato Black"/>
                <a:sym typeface="Lato Black"/>
              </a:rPr>
              <a:t>DEMO</a:t>
            </a:r>
            <a:endParaRPr sz="1900">
              <a:solidFill>
                <a:schemeClr val="lt1"/>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1297500" y="69630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Ventajas de este ERP</a:t>
            </a:r>
            <a:endParaRPr>
              <a:latin typeface="Lato Black"/>
              <a:ea typeface="Lato Black"/>
              <a:cs typeface="Lato Black"/>
              <a:sym typeface="Lato Black"/>
            </a:endParaRPr>
          </a:p>
        </p:txBody>
      </p:sp>
      <p:sp>
        <p:nvSpPr>
          <p:cNvPr id="350" name="Google Shape;350;p33"/>
          <p:cNvSpPr txBox="1"/>
          <p:nvPr/>
        </p:nvSpPr>
        <p:spPr>
          <a:xfrm>
            <a:off x="538150" y="1683550"/>
            <a:ext cx="8179500" cy="305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Funcionalidad Integral</a:t>
            </a:r>
            <a:endParaRPr sz="1600">
              <a:solidFill>
                <a:schemeClr val="lt1"/>
              </a:solidFill>
              <a:latin typeface="Lato Black"/>
              <a:ea typeface="Lato Black"/>
              <a:cs typeface="Lato Black"/>
              <a:sym typeface="Lato Black"/>
            </a:endParaRPr>
          </a:p>
          <a:p>
            <a:pPr indent="0" lvl="0" marL="0" rtl="0" algn="l">
              <a:spcBef>
                <a:spcPts val="0"/>
              </a:spcBef>
              <a:spcAft>
                <a:spcPts val="0"/>
              </a:spcAft>
              <a:buNone/>
            </a:pPr>
            <a:r>
              <a:t/>
            </a:r>
            <a:endParaRPr sz="1600">
              <a:solidFill>
                <a:schemeClr val="lt1"/>
              </a:solidFill>
              <a:latin typeface="Lato Black"/>
              <a:ea typeface="Lato Black"/>
              <a:cs typeface="Lato Black"/>
              <a:sym typeface="Lato Black"/>
            </a:endParaRPr>
          </a:p>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Integración</a:t>
            </a:r>
            <a:endParaRPr sz="1600">
              <a:solidFill>
                <a:schemeClr val="lt1"/>
              </a:solidFill>
              <a:latin typeface="Lato Black"/>
              <a:ea typeface="Lato Black"/>
              <a:cs typeface="Lato Black"/>
              <a:sym typeface="Lato Black"/>
            </a:endParaRPr>
          </a:p>
          <a:p>
            <a:pPr indent="0" lvl="0" marL="457200" rtl="0" algn="l">
              <a:spcBef>
                <a:spcPts val="0"/>
              </a:spcBef>
              <a:spcAft>
                <a:spcPts val="0"/>
              </a:spcAft>
              <a:buNone/>
            </a:pPr>
            <a:r>
              <a:t/>
            </a:r>
            <a:endParaRPr sz="1600">
              <a:solidFill>
                <a:schemeClr val="lt1"/>
              </a:solidFill>
              <a:latin typeface="Lato Black"/>
              <a:ea typeface="Lato Black"/>
              <a:cs typeface="Lato Black"/>
              <a:sym typeface="Lato Black"/>
            </a:endParaRPr>
          </a:p>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Estabilidad</a:t>
            </a:r>
            <a:endParaRPr sz="1600">
              <a:solidFill>
                <a:schemeClr val="lt1"/>
              </a:solidFill>
              <a:latin typeface="Lato Black"/>
              <a:ea typeface="Lato Black"/>
              <a:cs typeface="Lato Black"/>
              <a:sym typeface="Lato Black"/>
            </a:endParaRPr>
          </a:p>
          <a:p>
            <a:pPr indent="0" lvl="0" marL="457200" rtl="0" algn="l">
              <a:spcBef>
                <a:spcPts val="0"/>
              </a:spcBef>
              <a:spcAft>
                <a:spcPts val="0"/>
              </a:spcAft>
              <a:buNone/>
            </a:pPr>
            <a:r>
              <a:t/>
            </a:r>
            <a:endParaRPr sz="1600">
              <a:solidFill>
                <a:schemeClr val="lt1"/>
              </a:solidFill>
              <a:latin typeface="Lato Black"/>
              <a:ea typeface="Lato Black"/>
              <a:cs typeface="Lato Black"/>
              <a:sym typeface="Lato Black"/>
            </a:endParaRPr>
          </a:p>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Soporte y Mantenimiento</a:t>
            </a:r>
            <a:endParaRPr sz="1600">
              <a:solidFill>
                <a:schemeClr val="lt1"/>
              </a:solidFill>
              <a:latin typeface="Lato Black"/>
              <a:ea typeface="Lato Black"/>
              <a:cs typeface="Lato Black"/>
              <a:sym typeface="Lato Black"/>
            </a:endParaRPr>
          </a:p>
          <a:p>
            <a:pPr indent="0" lvl="0" marL="457200" rtl="0" algn="l">
              <a:spcBef>
                <a:spcPts val="0"/>
              </a:spcBef>
              <a:spcAft>
                <a:spcPts val="0"/>
              </a:spcAft>
              <a:buNone/>
            </a:pPr>
            <a:r>
              <a:t/>
            </a:r>
            <a:endParaRPr sz="1600">
              <a:solidFill>
                <a:schemeClr val="lt1"/>
              </a:solidFill>
              <a:latin typeface="Lato Black"/>
              <a:ea typeface="Lato Black"/>
              <a:cs typeface="Lato Black"/>
              <a:sym typeface="Lato Black"/>
            </a:endParaRPr>
          </a:p>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Informes y Análisis</a:t>
            </a:r>
            <a:endParaRPr sz="1600">
              <a:solidFill>
                <a:schemeClr val="lt1"/>
              </a:solidFill>
              <a:latin typeface="Lato Black"/>
              <a:ea typeface="Lato Black"/>
              <a:cs typeface="Lato Black"/>
              <a:sym typeface="Lato Black"/>
            </a:endParaRPr>
          </a:p>
          <a:p>
            <a:pPr indent="0" lvl="0" marL="457200" rtl="0" algn="l">
              <a:spcBef>
                <a:spcPts val="0"/>
              </a:spcBef>
              <a:spcAft>
                <a:spcPts val="0"/>
              </a:spcAft>
              <a:buNone/>
            </a:pPr>
            <a:r>
              <a:t/>
            </a:r>
            <a:endParaRPr sz="1600">
              <a:solidFill>
                <a:schemeClr val="lt1"/>
              </a:solidFill>
              <a:latin typeface="Lato Black"/>
              <a:ea typeface="Lato Black"/>
              <a:cs typeface="Lato Black"/>
              <a:sym typeface="Lato Black"/>
            </a:endParaRPr>
          </a:p>
          <a:p>
            <a:pPr indent="-330200" lvl="0" marL="457200" rtl="0" algn="l">
              <a:spcBef>
                <a:spcPts val="0"/>
              </a:spcBef>
              <a:spcAft>
                <a:spcPts val="0"/>
              </a:spcAft>
              <a:buClr>
                <a:schemeClr val="lt1"/>
              </a:buClr>
              <a:buSzPts val="1600"/>
              <a:buFont typeface="Lato Black"/>
              <a:buChar char="●"/>
            </a:pPr>
            <a:r>
              <a:rPr lang="es" sz="1600">
                <a:solidFill>
                  <a:schemeClr val="lt1"/>
                </a:solidFill>
                <a:latin typeface="Lato Black"/>
                <a:ea typeface="Lato Black"/>
                <a:cs typeface="Lato Black"/>
                <a:sym typeface="Lato Black"/>
              </a:rPr>
              <a:t>Seguridad</a:t>
            </a:r>
            <a:endParaRPr sz="1600">
              <a:solidFill>
                <a:schemeClr val="lt1"/>
              </a:solidFill>
              <a:latin typeface="Lato Black"/>
              <a:ea typeface="Lato Black"/>
              <a:cs typeface="Lato Black"/>
              <a:sym typeface="Lato Black"/>
            </a:endParaRPr>
          </a:p>
          <a:p>
            <a:pPr indent="0" lvl="0" marL="457200" rtl="0" algn="l">
              <a:spcBef>
                <a:spcPts val="0"/>
              </a:spcBef>
              <a:spcAft>
                <a:spcPts val="0"/>
              </a:spcAft>
              <a:buNone/>
            </a:pPr>
            <a:r>
              <a:t/>
            </a:r>
            <a:endParaRPr>
              <a:solidFill>
                <a:schemeClr val="lt1"/>
              </a:solidFill>
              <a:latin typeface="Lato Black"/>
              <a:ea typeface="Lato Black"/>
              <a:cs typeface="Lato Black"/>
              <a:sym typeface="Lato Black"/>
            </a:endParaRPr>
          </a:p>
        </p:txBody>
      </p:sp>
      <p:pic>
        <p:nvPicPr>
          <p:cNvPr id="351" name="Google Shape;351;p33"/>
          <p:cNvPicPr preferRelativeResize="0"/>
          <p:nvPr/>
        </p:nvPicPr>
        <p:blipFill>
          <a:blip r:embed="rId3">
            <a:alphaModFix/>
          </a:blip>
          <a:stretch>
            <a:fillRect/>
          </a:stretch>
        </p:blipFill>
        <p:spPr>
          <a:xfrm>
            <a:off x="7204125" y="202950"/>
            <a:ext cx="1265600" cy="124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1297500" y="46517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Desventajas del ERP</a:t>
            </a:r>
            <a:endParaRPr>
              <a:latin typeface="Lato Black"/>
              <a:ea typeface="Lato Black"/>
              <a:cs typeface="Lato Black"/>
              <a:sym typeface="Lato Black"/>
            </a:endParaRPr>
          </a:p>
        </p:txBody>
      </p:sp>
      <p:sp>
        <p:nvSpPr>
          <p:cNvPr id="357" name="Google Shape;357;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Costos: mantenimiento, licencias, hardware, servicio técnico.</a:t>
            </a:r>
            <a:endParaRPr sz="16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Complejidad.</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Recursos Técnicos.</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Tiempo de implementación.</a:t>
            </a:r>
            <a:endParaRPr sz="1500">
              <a:latin typeface="Lato Black"/>
              <a:ea typeface="Lato Black"/>
              <a:cs typeface="Lato Black"/>
              <a:sym typeface="Lato Black"/>
            </a:endParaRPr>
          </a:p>
          <a:p>
            <a:pPr indent="0" lvl="0" marL="91440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Requerimientos de Hardware: entorno de servidores adecuado.</a:t>
            </a:r>
            <a:endParaRPr sz="1500">
              <a:latin typeface="Lato Black"/>
              <a:ea typeface="Lato Black"/>
              <a:cs typeface="Lato Black"/>
              <a:sym typeface="Lato Black"/>
            </a:endParaRPr>
          </a:p>
        </p:txBody>
      </p:sp>
      <p:pic>
        <p:nvPicPr>
          <p:cNvPr id="358" name="Google Shape;358;p34"/>
          <p:cNvPicPr preferRelativeResize="0"/>
          <p:nvPr/>
        </p:nvPicPr>
        <p:blipFill>
          <a:blip r:embed="rId3">
            <a:alphaModFix/>
          </a:blip>
          <a:stretch>
            <a:fillRect/>
          </a:stretch>
        </p:blipFill>
        <p:spPr>
          <a:xfrm>
            <a:off x="7434250" y="240850"/>
            <a:ext cx="1235525" cy="123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Lista de empresas que usan el ERP</a:t>
            </a:r>
            <a:endParaRPr>
              <a:latin typeface="Lato Black"/>
              <a:ea typeface="Lato Black"/>
              <a:cs typeface="Lato Black"/>
              <a:sym typeface="Lato Black"/>
            </a:endParaRPr>
          </a:p>
        </p:txBody>
      </p:sp>
      <p:sp>
        <p:nvSpPr>
          <p:cNvPr id="364" name="Google Shape;364;p35"/>
          <p:cNvSpPr txBox="1"/>
          <p:nvPr>
            <p:ph idx="1" type="body"/>
          </p:nvPr>
        </p:nvSpPr>
        <p:spPr>
          <a:xfrm>
            <a:off x="1095100" y="1764525"/>
            <a:ext cx="2788800" cy="216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Oracle Corporation</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General Electric (GE)</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IBM</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323850" lvl="0" marL="457200" rtl="0" algn="l">
              <a:spcBef>
                <a:spcPts val="0"/>
              </a:spcBef>
              <a:spcAft>
                <a:spcPts val="0"/>
              </a:spcAft>
              <a:buSzPts val="1500"/>
              <a:buFont typeface="Lato Black"/>
              <a:buChar char="●"/>
            </a:pPr>
            <a:r>
              <a:rPr lang="es" sz="1500">
                <a:latin typeface="Lato Black"/>
                <a:ea typeface="Lato Black"/>
                <a:cs typeface="Lato Black"/>
                <a:sym typeface="Lato Black"/>
              </a:rPr>
              <a:t>PepsiCo</a:t>
            </a:r>
            <a:endParaRPr sz="1500">
              <a:latin typeface="Lato Black"/>
              <a:ea typeface="Lato Black"/>
              <a:cs typeface="Lato Black"/>
              <a:sym typeface="Lato Black"/>
            </a:endParaRPr>
          </a:p>
          <a:p>
            <a:pPr indent="0" lvl="0" marL="0" rtl="0" algn="l">
              <a:spcBef>
                <a:spcPts val="0"/>
              </a:spcBef>
              <a:spcAft>
                <a:spcPts val="0"/>
              </a:spcAft>
              <a:buNone/>
            </a:pPr>
            <a:r>
              <a:t/>
            </a:r>
            <a:endParaRPr sz="1500">
              <a:latin typeface="Lato Black"/>
              <a:ea typeface="Lato Black"/>
              <a:cs typeface="Lato Black"/>
              <a:sym typeface="Lato Black"/>
            </a:endParaRPr>
          </a:p>
          <a:p>
            <a:pPr indent="0" lvl="0" marL="0" rtl="0" algn="l">
              <a:spcBef>
                <a:spcPts val="0"/>
              </a:spcBef>
              <a:spcAft>
                <a:spcPts val="1600"/>
              </a:spcAft>
              <a:buNone/>
            </a:pPr>
            <a:r>
              <a:t/>
            </a:r>
            <a:endParaRPr/>
          </a:p>
        </p:txBody>
      </p:sp>
      <p:sp>
        <p:nvSpPr>
          <p:cNvPr id="365" name="Google Shape;365;p35"/>
          <p:cNvSpPr txBox="1"/>
          <p:nvPr/>
        </p:nvSpPr>
        <p:spPr>
          <a:xfrm>
            <a:off x="4657725" y="1985950"/>
            <a:ext cx="3060000" cy="2321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Lato Black"/>
              <a:buChar char="●"/>
            </a:pPr>
            <a:r>
              <a:rPr lang="es" sz="1500">
                <a:solidFill>
                  <a:schemeClr val="lt1"/>
                </a:solidFill>
                <a:latin typeface="Lato Black"/>
                <a:ea typeface="Lato Black"/>
                <a:cs typeface="Lato Black"/>
                <a:sym typeface="Lato Black"/>
              </a:rPr>
              <a:t>Cisco Systems</a:t>
            </a:r>
            <a:endParaRPr sz="1500">
              <a:solidFill>
                <a:schemeClr val="lt1"/>
              </a:solidFill>
              <a:latin typeface="Lato Black"/>
              <a:ea typeface="Lato Black"/>
              <a:cs typeface="Lato Black"/>
              <a:sym typeface="Lato Black"/>
            </a:endParaRPr>
          </a:p>
          <a:p>
            <a:pPr indent="0" lvl="0" marL="0" rtl="0" algn="l">
              <a:lnSpc>
                <a:spcPct val="115000"/>
              </a:lnSpc>
              <a:spcBef>
                <a:spcPts val="0"/>
              </a:spcBef>
              <a:spcAft>
                <a:spcPts val="0"/>
              </a:spcAft>
              <a:buNone/>
            </a:pPr>
            <a:r>
              <a:t/>
            </a:r>
            <a:endParaRPr sz="1500">
              <a:solidFill>
                <a:schemeClr val="lt1"/>
              </a:solidFill>
              <a:latin typeface="Lato Black"/>
              <a:ea typeface="Lato Black"/>
              <a:cs typeface="Lato Black"/>
              <a:sym typeface="Lato Black"/>
            </a:endParaRPr>
          </a:p>
          <a:p>
            <a:pPr indent="-323850" lvl="0" marL="457200" rtl="0" algn="l">
              <a:lnSpc>
                <a:spcPct val="115000"/>
              </a:lnSpc>
              <a:spcBef>
                <a:spcPts val="0"/>
              </a:spcBef>
              <a:spcAft>
                <a:spcPts val="0"/>
              </a:spcAft>
              <a:buClr>
                <a:schemeClr val="lt1"/>
              </a:buClr>
              <a:buSzPts val="1500"/>
              <a:buFont typeface="Lato Black"/>
              <a:buChar char="●"/>
            </a:pPr>
            <a:r>
              <a:rPr lang="es" sz="1500">
                <a:solidFill>
                  <a:schemeClr val="lt1"/>
                </a:solidFill>
                <a:latin typeface="Lato Black"/>
                <a:ea typeface="Lato Black"/>
                <a:cs typeface="Lato Black"/>
                <a:sym typeface="Lato Black"/>
              </a:rPr>
              <a:t>Procter &amp; Gamble (P&amp;G)</a:t>
            </a:r>
            <a:endParaRPr sz="1500">
              <a:solidFill>
                <a:schemeClr val="lt1"/>
              </a:solidFill>
              <a:latin typeface="Lato Black"/>
              <a:ea typeface="Lato Black"/>
              <a:cs typeface="Lato Black"/>
              <a:sym typeface="Lato Black"/>
            </a:endParaRPr>
          </a:p>
          <a:p>
            <a:pPr indent="0" lvl="0" marL="0" rtl="0" algn="l">
              <a:lnSpc>
                <a:spcPct val="115000"/>
              </a:lnSpc>
              <a:spcBef>
                <a:spcPts val="0"/>
              </a:spcBef>
              <a:spcAft>
                <a:spcPts val="0"/>
              </a:spcAft>
              <a:buNone/>
            </a:pPr>
            <a:r>
              <a:t/>
            </a:r>
            <a:endParaRPr sz="1500">
              <a:solidFill>
                <a:schemeClr val="lt1"/>
              </a:solidFill>
              <a:latin typeface="Lato Black"/>
              <a:ea typeface="Lato Black"/>
              <a:cs typeface="Lato Black"/>
              <a:sym typeface="Lato Black"/>
            </a:endParaRPr>
          </a:p>
          <a:p>
            <a:pPr indent="-323850" lvl="0" marL="457200" rtl="0" algn="l">
              <a:lnSpc>
                <a:spcPct val="115000"/>
              </a:lnSpc>
              <a:spcBef>
                <a:spcPts val="0"/>
              </a:spcBef>
              <a:spcAft>
                <a:spcPts val="0"/>
              </a:spcAft>
              <a:buClr>
                <a:schemeClr val="lt1"/>
              </a:buClr>
              <a:buSzPts val="1500"/>
              <a:buFont typeface="Lato Black"/>
              <a:buChar char="●"/>
            </a:pPr>
            <a:r>
              <a:rPr lang="es" sz="1500">
                <a:solidFill>
                  <a:schemeClr val="lt1"/>
                </a:solidFill>
                <a:latin typeface="Lato Black"/>
                <a:ea typeface="Lato Black"/>
                <a:cs typeface="Lato Black"/>
                <a:sym typeface="Lato Black"/>
              </a:rPr>
              <a:t>Ford Motor Company</a:t>
            </a:r>
            <a:endParaRPr sz="1500">
              <a:solidFill>
                <a:schemeClr val="lt1"/>
              </a:solidFill>
              <a:latin typeface="Lato Black"/>
              <a:ea typeface="Lato Black"/>
              <a:cs typeface="Lato Black"/>
              <a:sym typeface="Lato Black"/>
            </a:endParaRPr>
          </a:p>
          <a:p>
            <a:pPr indent="0" lvl="0" marL="0" rtl="0" algn="l">
              <a:spcBef>
                <a:spcPts val="1600"/>
              </a:spcBef>
              <a:spcAft>
                <a:spcPts val="0"/>
              </a:spcAft>
              <a:buNone/>
            </a:pPr>
            <a:r>
              <a:t/>
            </a:r>
            <a:endParaRPr>
              <a:solidFill>
                <a:schemeClr val="lt1"/>
              </a:solidFill>
              <a:latin typeface="Lato Black"/>
              <a:ea typeface="Lato Black"/>
              <a:cs typeface="Lato Black"/>
              <a:sym typeface="Lato Black"/>
            </a:endParaRPr>
          </a:p>
        </p:txBody>
      </p:sp>
      <p:pic>
        <p:nvPicPr>
          <p:cNvPr id="366" name="Google Shape;366;p35"/>
          <p:cNvPicPr preferRelativeResize="0"/>
          <p:nvPr/>
        </p:nvPicPr>
        <p:blipFill>
          <a:blip r:embed="rId3">
            <a:alphaModFix/>
          </a:blip>
          <a:stretch>
            <a:fillRect/>
          </a:stretch>
        </p:blipFill>
        <p:spPr>
          <a:xfrm>
            <a:off x="7088975" y="200575"/>
            <a:ext cx="1563950" cy="1563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18"/>
          <p:cNvSpPr txBox="1"/>
          <p:nvPr/>
        </p:nvSpPr>
        <p:spPr>
          <a:xfrm>
            <a:off x="1297500" y="2020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sp>
        <p:nvSpPr>
          <p:cNvPr id="236" name="Google Shape;236;p18"/>
          <p:cNvSpPr txBox="1"/>
          <p:nvPr/>
        </p:nvSpPr>
        <p:spPr>
          <a:xfrm>
            <a:off x="1297500" y="1296900"/>
            <a:ext cx="3535500" cy="23142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Definición de ERP-CRM.</a:t>
            </a:r>
            <a:endParaRPr sz="1500">
              <a:solidFill>
                <a:srgbClr val="FFFFFF"/>
              </a:solidFill>
              <a:latin typeface="Lato Black"/>
              <a:ea typeface="Lato Black"/>
              <a:cs typeface="Lato Black"/>
              <a:sym typeface="Lato Black"/>
            </a:endParaRPr>
          </a:p>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Sector donde se especializa el ERP.</a:t>
            </a:r>
            <a:endParaRPr sz="1500">
              <a:solidFill>
                <a:srgbClr val="FFFFFF"/>
              </a:solidFill>
              <a:latin typeface="Lato Black"/>
              <a:ea typeface="Lato Black"/>
              <a:cs typeface="Lato Black"/>
              <a:sym typeface="Lato Black"/>
            </a:endParaRPr>
          </a:p>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Número y tipo de módulos.</a:t>
            </a:r>
            <a:endParaRPr sz="1500">
              <a:solidFill>
                <a:srgbClr val="FFFFFF"/>
              </a:solidFill>
              <a:latin typeface="Lato Black"/>
              <a:ea typeface="Lato Black"/>
              <a:cs typeface="Lato Black"/>
              <a:sym typeface="Lato Black"/>
            </a:endParaRPr>
          </a:p>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Arquitectura del ERP y lenguajes.</a:t>
            </a:r>
            <a:endParaRPr sz="1500">
              <a:solidFill>
                <a:srgbClr val="FFFFFF"/>
              </a:solidFill>
              <a:latin typeface="Lato Black"/>
              <a:ea typeface="Lato Black"/>
              <a:cs typeface="Lato Black"/>
              <a:sym typeface="Lato Black"/>
            </a:endParaRPr>
          </a:p>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Sistemas Operativos</a:t>
            </a:r>
            <a:endParaRPr sz="1500">
              <a:solidFill>
                <a:srgbClr val="FFFFFF"/>
              </a:solidFill>
              <a:latin typeface="Lato Black"/>
              <a:ea typeface="Lato Black"/>
              <a:cs typeface="Lato Black"/>
              <a:sym typeface="Lato Black"/>
            </a:endParaRPr>
          </a:p>
          <a:p>
            <a:pPr indent="-323850" lvl="0" marL="457200" rtl="0" algn="l">
              <a:lnSpc>
                <a:spcPct val="100000"/>
              </a:lnSpc>
              <a:spcBef>
                <a:spcPts val="0"/>
              </a:spcBef>
              <a:spcAft>
                <a:spcPts val="0"/>
              </a:spcAft>
              <a:buClr>
                <a:srgbClr val="FFFFFF"/>
              </a:buClr>
              <a:buSzPts val="1500"/>
              <a:buFont typeface="Lato Black"/>
              <a:buAutoNum type="arabicPeriod"/>
            </a:pPr>
            <a:r>
              <a:rPr lang="es" sz="1500">
                <a:solidFill>
                  <a:srgbClr val="FFFFFF"/>
                </a:solidFill>
                <a:latin typeface="Lato Black"/>
                <a:ea typeface="Lato Black"/>
                <a:cs typeface="Lato Black"/>
                <a:sym typeface="Lato Black"/>
              </a:rPr>
              <a:t>Sistema Gestor de Base de Datos</a:t>
            </a:r>
            <a:endParaRPr sz="1500">
              <a:solidFill>
                <a:srgbClr val="FFFFFF"/>
              </a:solidFill>
              <a:latin typeface="Lato Black"/>
              <a:ea typeface="Lato Black"/>
              <a:cs typeface="Lato Black"/>
              <a:sym typeface="Lato Black"/>
            </a:endParaRPr>
          </a:p>
        </p:txBody>
      </p:sp>
      <p:sp>
        <p:nvSpPr>
          <p:cNvPr id="237" name="Google Shape;237;p18"/>
          <p:cNvSpPr txBox="1"/>
          <p:nvPr/>
        </p:nvSpPr>
        <p:spPr>
          <a:xfrm>
            <a:off x="5189025" y="1223950"/>
            <a:ext cx="3358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Otros requisitos de instalación</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Descarga e instalación</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Ventajas e Inconvenientes</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Lista de empresas que usan el ERP</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Nombre de Empresas Partner y su web</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Conclusiones</a:t>
            </a:r>
            <a:endParaRPr>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AutoNum type="arabicPeriod" startAt="7"/>
            </a:pPr>
            <a:r>
              <a:rPr lang="es">
                <a:solidFill>
                  <a:schemeClr val="lt1"/>
                </a:solidFill>
                <a:latin typeface="Lato Black"/>
                <a:ea typeface="Lato Black"/>
                <a:cs typeface="Lato Black"/>
                <a:sym typeface="Lato Black"/>
              </a:rPr>
              <a:t>Bibliografía</a:t>
            </a:r>
            <a:endParaRPr>
              <a:latin typeface="Lato Black"/>
              <a:ea typeface="Lato Black"/>
              <a:cs typeface="Lato Black"/>
              <a:sym typeface="Lato Black"/>
            </a:endParaRPr>
          </a:p>
        </p:txBody>
      </p:sp>
      <p:sp>
        <p:nvSpPr>
          <p:cNvPr id="238" name="Google Shape;23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Black"/>
                <a:ea typeface="Lato Black"/>
                <a:cs typeface="Lato Black"/>
                <a:sym typeface="Lato Black"/>
              </a:rPr>
              <a:t>ÍNDICE</a:t>
            </a:r>
            <a:endParaRPr>
              <a:latin typeface="Lato Black"/>
              <a:ea typeface="Lato Black"/>
              <a:cs typeface="Lato Black"/>
              <a:sym typeface="La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297500" y="51280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900"/>
              </a:spcAft>
              <a:buNone/>
            </a:pPr>
            <a:r>
              <a:rPr lang="es" sz="2400">
                <a:latin typeface="Lato Black"/>
                <a:ea typeface="Lato Black"/>
                <a:cs typeface="Lato Black"/>
                <a:sym typeface="Lato Black"/>
              </a:rPr>
              <a:t>Nombre de Empresas Partner y su web</a:t>
            </a:r>
            <a:endParaRPr sz="2400">
              <a:latin typeface="Lato Black"/>
              <a:ea typeface="Lato Black"/>
              <a:cs typeface="Lato Black"/>
              <a:sym typeface="Lato Black"/>
            </a:endParaRPr>
          </a:p>
        </p:txBody>
      </p:sp>
      <p:sp>
        <p:nvSpPr>
          <p:cNvPr id="372" name="Google Shape;372;p36"/>
          <p:cNvSpPr txBox="1"/>
          <p:nvPr>
            <p:ph idx="1" type="body"/>
          </p:nvPr>
        </p:nvSpPr>
        <p:spPr>
          <a:xfrm>
            <a:off x="404525" y="1746150"/>
            <a:ext cx="3777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Deloitte: </a:t>
            </a:r>
            <a:r>
              <a:rPr lang="es" u="sng">
                <a:solidFill>
                  <a:schemeClr val="hlink"/>
                </a:solidFill>
                <a:latin typeface="Lato Black"/>
                <a:ea typeface="Lato Black"/>
                <a:cs typeface="Lato Black"/>
                <a:sym typeface="Lato Black"/>
                <a:hlinkClick r:id="rId3"/>
              </a:rPr>
              <a:t>https://www2.deloitte.com/es/es.html</a:t>
            </a:r>
            <a:endParaRPr>
              <a:latin typeface="Lato Black"/>
              <a:ea typeface="Lato Black"/>
              <a:cs typeface="Lato Black"/>
              <a:sym typeface="Lato Black"/>
            </a:endParaRPr>
          </a:p>
          <a:p>
            <a:pPr indent="0" lvl="0" marL="0" rtl="0" algn="l">
              <a:spcBef>
                <a:spcPts val="1600"/>
              </a:spcBef>
              <a:spcAft>
                <a:spcPts val="0"/>
              </a:spcAft>
              <a:buNone/>
            </a:pPr>
            <a:r>
              <a:rPr lang="es">
                <a:latin typeface="Lato Black"/>
                <a:ea typeface="Lato Black"/>
                <a:cs typeface="Lato Black"/>
                <a:sym typeface="Lato Black"/>
              </a:rPr>
              <a:t>Accenture: </a:t>
            </a:r>
            <a:r>
              <a:rPr lang="es" u="sng">
                <a:solidFill>
                  <a:schemeClr val="hlink"/>
                </a:solidFill>
                <a:latin typeface="Lato Black"/>
                <a:ea typeface="Lato Black"/>
                <a:cs typeface="Lato Black"/>
                <a:sym typeface="Lato Black"/>
                <a:hlinkClick r:id="rId4"/>
              </a:rPr>
              <a:t>https://www.accenture.com/es-es</a:t>
            </a:r>
            <a:endParaRPr>
              <a:latin typeface="Lato Black"/>
              <a:ea typeface="Lato Black"/>
              <a:cs typeface="Lato Black"/>
              <a:sym typeface="Lato Black"/>
            </a:endParaRPr>
          </a:p>
          <a:p>
            <a:pPr indent="0" lvl="0" marL="0" rtl="0" algn="l">
              <a:spcBef>
                <a:spcPts val="1600"/>
              </a:spcBef>
              <a:spcAft>
                <a:spcPts val="0"/>
              </a:spcAft>
              <a:buNone/>
            </a:pPr>
            <a:r>
              <a:rPr lang="es">
                <a:latin typeface="Lato Black"/>
                <a:ea typeface="Lato Black"/>
                <a:cs typeface="Lato Black"/>
                <a:sym typeface="Lato Black"/>
              </a:rPr>
              <a:t>Capgemini: </a:t>
            </a:r>
            <a:r>
              <a:rPr lang="es" u="sng">
                <a:solidFill>
                  <a:schemeClr val="hlink"/>
                </a:solidFill>
                <a:latin typeface="Lato Black"/>
                <a:ea typeface="Lato Black"/>
                <a:cs typeface="Lato Black"/>
                <a:sym typeface="Lato Black"/>
                <a:hlinkClick r:id="rId5"/>
              </a:rPr>
              <a:t>https://www.capgemini.com/es-es/</a:t>
            </a:r>
            <a:endParaRPr>
              <a:latin typeface="Lato Black"/>
              <a:ea typeface="Lato Black"/>
              <a:cs typeface="Lato Black"/>
              <a:sym typeface="Lato Black"/>
            </a:endParaRPr>
          </a:p>
          <a:p>
            <a:pPr indent="0" lvl="0" marL="0" rtl="0" algn="l">
              <a:spcBef>
                <a:spcPts val="1600"/>
              </a:spcBef>
              <a:spcAft>
                <a:spcPts val="0"/>
              </a:spcAft>
              <a:buNone/>
            </a:pPr>
            <a:r>
              <a:rPr lang="es">
                <a:latin typeface="Lato Black"/>
                <a:ea typeface="Lato Black"/>
                <a:cs typeface="Lato Black"/>
                <a:sym typeface="Lato Black"/>
              </a:rPr>
              <a:t>IBM Global Business Services: </a:t>
            </a:r>
            <a:r>
              <a:rPr lang="es" u="sng">
                <a:solidFill>
                  <a:schemeClr val="hlink"/>
                </a:solidFill>
                <a:latin typeface="Lato Black"/>
                <a:ea typeface="Lato Black"/>
                <a:cs typeface="Lato Black"/>
                <a:sym typeface="Lato Black"/>
                <a:hlinkClick r:id="rId6"/>
              </a:rPr>
              <a:t>https://www.ibm.com/es-es/services</a:t>
            </a:r>
            <a:endParaRPr>
              <a:latin typeface="Lato Black"/>
              <a:ea typeface="Lato Black"/>
              <a:cs typeface="Lato Black"/>
              <a:sym typeface="Lato Black"/>
            </a:endParaRPr>
          </a:p>
          <a:p>
            <a:pPr indent="0" lvl="0" marL="0" rtl="0" algn="l">
              <a:spcBef>
                <a:spcPts val="1600"/>
              </a:spcBef>
              <a:spcAft>
                <a:spcPts val="0"/>
              </a:spcAft>
              <a:buNone/>
            </a:pPr>
            <a:r>
              <a:rPr lang="es">
                <a:latin typeface="Lato Black"/>
                <a:ea typeface="Lato Black"/>
                <a:cs typeface="Lato Black"/>
                <a:sym typeface="Lato Black"/>
              </a:rPr>
              <a:t>Wipro: </a:t>
            </a:r>
            <a:r>
              <a:rPr lang="es" u="sng">
                <a:solidFill>
                  <a:schemeClr val="hlink"/>
                </a:solidFill>
                <a:latin typeface="Lato Black"/>
                <a:ea typeface="Lato Black"/>
                <a:cs typeface="Lato Black"/>
                <a:sym typeface="Lato Black"/>
                <a:hlinkClick r:id="rId7"/>
              </a:rPr>
              <a:t>https://www.wipro.com/</a:t>
            </a:r>
            <a:endParaRPr>
              <a:latin typeface="Lato Black"/>
              <a:ea typeface="Lato Black"/>
              <a:cs typeface="Lato Black"/>
              <a:sym typeface="Lato Black"/>
            </a:endParaRPr>
          </a:p>
          <a:p>
            <a:pPr indent="0" lvl="0" marL="0" rtl="0" algn="l">
              <a:spcBef>
                <a:spcPts val="1600"/>
              </a:spcBef>
              <a:spcAft>
                <a:spcPts val="0"/>
              </a:spcAft>
              <a:buNone/>
            </a:pPr>
            <a:r>
              <a:rPr lang="es">
                <a:latin typeface="Lato Black"/>
                <a:ea typeface="Lato Black"/>
                <a:cs typeface="Lato Black"/>
                <a:sym typeface="Lato Black"/>
              </a:rPr>
              <a:t>Cognizant: </a:t>
            </a:r>
            <a:r>
              <a:rPr lang="es" u="sng">
                <a:solidFill>
                  <a:schemeClr val="hlink"/>
                </a:solidFill>
                <a:latin typeface="Lato Black"/>
                <a:ea typeface="Lato Black"/>
                <a:cs typeface="Lato Black"/>
                <a:sym typeface="Lato Black"/>
                <a:hlinkClick r:id="rId8"/>
              </a:rPr>
              <a:t>https://www.cognizant.com/es/es</a:t>
            </a:r>
            <a:endParaRPr>
              <a:latin typeface="Lato Black"/>
              <a:ea typeface="Lato Black"/>
              <a:cs typeface="Lato Black"/>
              <a:sym typeface="Lato Black"/>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73" name="Google Shape;373;p36"/>
          <p:cNvSpPr txBox="1"/>
          <p:nvPr/>
        </p:nvSpPr>
        <p:spPr>
          <a:xfrm>
            <a:off x="4300525" y="2506150"/>
            <a:ext cx="4488600" cy="14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Lato Black"/>
                <a:ea typeface="Lato Black"/>
                <a:cs typeface="Lato Black"/>
                <a:sym typeface="Lato Black"/>
              </a:rPr>
              <a:t>TCS (Tata Consultancy Services): </a:t>
            </a:r>
            <a:r>
              <a:rPr lang="es" sz="1300" u="sng">
                <a:solidFill>
                  <a:schemeClr val="hlink"/>
                </a:solidFill>
                <a:latin typeface="Lato Black"/>
                <a:ea typeface="Lato Black"/>
                <a:cs typeface="Lato Black"/>
                <a:sym typeface="Lato Black"/>
                <a:hlinkClick r:id="rId9"/>
              </a:rPr>
              <a:t>https://www.tcs.com/</a:t>
            </a:r>
            <a:endParaRPr sz="1300">
              <a:solidFill>
                <a:schemeClr val="lt1"/>
              </a:solidFill>
              <a:latin typeface="Lato Black"/>
              <a:ea typeface="Lato Black"/>
              <a:cs typeface="Lato Black"/>
              <a:sym typeface="Lato Black"/>
            </a:endParaRPr>
          </a:p>
          <a:p>
            <a:pPr indent="0" lvl="0" marL="0" rtl="0" algn="l">
              <a:spcBef>
                <a:spcPts val="0"/>
              </a:spcBef>
              <a:spcAft>
                <a:spcPts val="0"/>
              </a:spcAft>
              <a:buNone/>
            </a:pPr>
            <a:r>
              <a:t/>
            </a:r>
            <a:endParaRPr sz="1300">
              <a:solidFill>
                <a:schemeClr val="lt1"/>
              </a:solidFill>
              <a:latin typeface="Lato Black"/>
              <a:ea typeface="Lato Black"/>
              <a:cs typeface="Lato Black"/>
              <a:sym typeface="Lato Black"/>
            </a:endParaRPr>
          </a:p>
          <a:p>
            <a:pPr indent="0" lvl="0" marL="0" rtl="0" algn="l">
              <a:spcBef>
                <a:spcPts val="0"/>
              </a:spcBef>
              <a:spcAft>
                <a:spcPts val="0"/>
              </a:spcAft>
              <a:buNone/>
            </a:pPr>
            <a:r>
              <a:rPr lang="es" sz="1300">
                <a:solidFill>
                  <a:schemeClr val="lt1"/>
                </a:solidFill>
                <a:latin typeface="Lato Black"/>
                <a:ea typeface="Lato Black"/>
                <a:cs typeface="Lato Black"/>
                <a:sym typeface="Lato Black"/>
              </a:rPr>
              <a:t>Infosys: </a:t>
            </a:r>
            <a:r>
              <a:rPr lang="es" sz="1300" u="sng">
                <a:solidFill>
                  <a:schemeClr val="hlink"/>
                </a:solidFill>
                <a:latin typeface="Lato Black"/>
                <a:ea typeface="Lato Black"/>
                <a:cs typeface="Lato Black"/>
                <a:sym typeface="Lato Black"/>
                <a:hlinkClick r:id="rId10"/>
              </a:rPr>
              <a:t>https://www.infosys.com/</a:t>
            </a:r>
            <a:endParaRPr sz="1300">
              <a:solidFill>
                <a:schemeClr val="lt1"/>
              </a:solidFill>
              <a:latin typeface="Lato Black"/>
              <a:ea typeface="Lato Black"/>
              <a:cs typeface="Lato Black"/>
              <a:sym typeface="Lato Black"/>
            </a:endParaRPr>
          </a:p>
          <a:p>
            <a:pPr indent="0" lvl="0" marL="0" rtl="0" algn="l">
              <a:spcBef>
                <a:spcPts val="0"/>
              </a:spcBef>
              <a:spcAft>
                <a:spcPts val="0"/>
              </a:spcAft>
              <a:buNone/>
            </a:pPr>
            <a:r>
              <a:t/>
            </a:r>
            <a:endParaRPr sz="1300">
              <a:solidFill>
                <a:schemeClr val="lt1"/>
              </a:solidFill>
              <a:latin typeface="Lato Black"/>
              <a:ea typeface="Lato Black"/>
              <a:cs typeface="Lato Black"/>
              <a:sym typeface="Lato Black"/>
            </a:endParaRPr>
          </a:p>
          <a:p>
            <a:pPr indent="0" lvl="0" marL="0" rtl="0" algn="l">
              <a:spcBef>
                <a:spcPts val="0"/>
              </a:spcBef>
              <a:spcAft>
                <a:spcPts val="0"/>
              </a:spcAft>
              <a:buNone/>
            </a:pPr>
            <a:r>
              <a:rPr lang="es" sz="1300">
                <a:solidFill>
                  <a:schemeClr val="lt1"/>
                </a:solidFill>
                <a:latin typeface="Lato Black"/>
                <a:ea typeface="Lato Black"/>
                <a:cs typeface="Lato Black"/>
                <a:sym typeface="Lato Black"/>
              </a:rPr>
              <a:t>PwC (PricewaterhouseCoopers): </a:t>
            </a:r>
            <a:r>
              <a:rPr lang="es" sz="1300" u="sng">
                <a:solidFill>
                  <a:schemeClr val="hlink"/>
                </a:solidFill>
                <a:latin typeface="Lato Black"/>
                <a:ea typeface="Lato Black"/>
                <a:cs typeface="Lato Black"/>
                <a:sym typeface="Lato Black"/>
                <a:hlinkClick r:id="rId11"/>
              </a:rPr>
              <a:t>https://www.pwc.es/</a:t>
            </a:r>
            <a:endParaRPr sz="1300">
              <a:solidFill>
                <a:schemeClr val="lt1"/>
              </a:solidFill>
              <a:latin typeface="Lato Black"/>
              <a:ea typeface="Lato Black"/>
              <a:cs typeface="Lato Black"/>
              <a:sym typeface="Lato Black"/>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idx="2" type="title"/>
          </p:nvPr>
        </p:nvSpPr>
        <p:spPr>
          <a:xfrm>
            <a:off x="1308975" y="721625"/>
            <a:ext cx="3420300" cy="747600"/>
          </a:xfrm>
          <a:prstGeom prst="rect">
            <a:avLst/>
          </a:prstGeom>
        </p:spPr>
        <p:txBody>
          <a:bodyPr anchorCtr="0" anchor="t" bIns="91425" lIns="91425" spcFirstLastPara="1" rIns="91425" wrap="square" tIns="91425">
            <a:noAutofit/>
          </a:bodyPr>
          <a:lstStyle/>
          <a:p>
            <a:pPr indent="0" lvl="0" marL="0" rtl="0" algn="l">
              <a:spcBef>
                <a:spcPts val="0"/>
              </a:spcBef>
              <a:spcAft>
                <a:spcPts val="900"/>
              </a:spcAft>
              <a:buNone/>
            </a:pPr>
            <a:r>
              <a:rPr lang="es" sz="2600">
                <a:latin typeface="Lato Black"/>
                <a:ea typeface="Lato Black"/>
                <a:cs typeface="Lato Black"/>
                <a:sym typeface="Lato Black"/>
              </a:rPr>
              <a:t>Conclusiones</a:t>
            </a:r>
            <a:endParaRPr sz="2200">
              <a:latin typeface="Lato Black"/>
              <a:ea typeface="Lato Black"/>
              <a:cs typeface="Lato Black"/>
              <a:sym typeface="Lato Black"/>
            </a:endParaRPr>
          </a:p>
        </p:txBody>
      </p:sp>
      <p:sp>
        <p:nvSpPr>
          <p:cNvPr id="379" name="Google Shape;379;p37"/>
          <p:cNvSpPr txBox="1"/>
          <p:nvPr/>
        </p:nvSpPr>
        <p:spPr>
          <a:xfrm>
            <a:off x="285725" y="1647800"/>
            <a:ext cx="8239200" cy="165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Lato"/>
              <a:buChar char="●"/>
            </a:pPr>
            <a:r>
              <a:rPr b="1" lang="es" sz="2000">
                <a:solidFill>
                  <a:schemeClr val="lt1"/>
                </a:solidFill>
                <a:latin typeface="Lato"/>
                <a:ea typeface="Lato"/>
                <a:cs typeface="Lato"/>
                <a:sym typeface="Lato"/>
              </a:rPr>
              <a:t>ERP usado por multitud de empresas</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s" sz="2000">
                <a:solidFill>
                  <a:schemeClr val="lt1"/>
                </a:solidFill>
                <a:latin typeface="Lato"/>
                <a:ea typeface="Lato"/>
                <a:cs typeface="Lato"/>
                <a:sym typeface="Lato"/>
              </a:rPr>
              <a:t>Difícil instalación</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s" sz="2000">
                <a:solidFill>
                  <a:schemeClr val="lt1"/>
                </a:solidFill>
                <a:latin typeface="Lato"/>
                <a:ea typeface="Lato"/>
                <a:cs typeface="Lato"/>
                <a:sym typeface="Lato"/>
              </a:rPr>
              <a:t>Información muy privatizada</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s" sz="2000">
                <a:solidFill>
                  <a:schemeClr val="lt1"/>
                </a:solidFill>
                <a:latin typeface="Lato"/>
                <a:ea typeface="Lato"/>
                <a:cs typeface="Lato"/>
                <a:sym typeface="Lato"/>
              </a:rPr>
              <a:t>ERP muy profesional y seria</a:t>
            </a:r>
            <a:endParaRPr b="1" sz="2000">
              <a:solidFill>
                <a:schemeClr val="lt1"/>
              </a:solidFill>
              <a:latin typeface="Lato"/>
              <a:ea typeface="Lato"/>
              <a:cs typeface="Lato"/>
              <a:sym typeface="Lato"/>
            </a:endParaRPr>
          </a:p>
          <a:p>
            <a:pPr indent="0" lvl="0" marL="0" rtl="0" algn="l">
              <a:spcBef>
                <a:spcPts val="0"/>
              </a:spcBef>
              <a:spcAft>
                <a:spcPts val="0"/>
              </a:spcAft>
              <a:buNone/>
            </a:pPr>
            <a:r>
              <a:t/>
            </a:r>
            <a:endParaRPr b="1" sz="2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Bibliografía</a:t>
            </a:r>
            <a:endParaRPr sz="2400"/>
          </a:p>
        </p:txBody>
      </p:sp>
      <p:sp>
        <p:nvSpPr>
          <p:cNvPr id="385" name="Google Shape;385;p38"/>
          <p:cNvSpPr txBox="1"/>
          <p:nvPr>
            <p:ph idx="1" type="body"/>
          </p:nvPr>
        </p:nvSpPr>
        <p:spPr>
          <a:xfrm>
            <a:off x="597675" y="1472300"/>
            <a:ext cx="8322600" cy="33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Lato Black"/>
                <a:ea typeface="Lato Black"/>
                <a:cs typeface="Lato Black"/>
                <a:sym typeface="Lato Black"/>
              </a:rPr>
              <a:t>3. Pdf proporcionado por el profesor.</a:t>
            </a:r>
            <a:endParaRPr sz="1400">
              <a:latin typeface="Lato Black"/>
              <a:ea typeface="Lato Black"/>
              <a:cs typeface="Lato Black"/>
              <a:sym typeface="Lato Black"/>
            </a:endParaRPr>
          </a:p>
          <a:p>
            <a:pPr indent="0" lvl="0" marL="0" rtl="0" algn="l">
              <a:spcBef>
                <a:spcPts val="1600"/>
              </a:spcBef>
              <a:spcAft>
                <a:spcPts val="0"/>
              </a:spcAft>
              <a:buNone/>
            </a:pPr>
            <a:r>
              <a:rPr lang="es" sz="1400">
                <a:latin typeface="Lato Black"/>
                <a:ea typeface="Lato Black"/>
                <a:cs typeface="Lato Black"/>
                <a:sym typeface="Lato Black"/>
              </a:rPr>
              <a:t>4. </a:t>
            </a:r>
            <a:r>
              <a:rPr lang="es" sz="1400" u="sng">
                <a:solidFill>
                  <a:schemeClr val="hlink"/>
                </a:solidFill>
                <a:latin typeface="Lato Black"/>
                <a:ea typeface="Lato Black"/>
                <a:cs typeface="Lato Black"/>
                <a:sym typeface="Lato Black"/>
                <a:hlinkClick r:id="rId3"/>
              </a:rPr>
              <a:t>https://www.abast.es/aplicaciones-de-negocio/oracle-e-business-suite/</a:t>
            </a:r>
            <a:endParaRPr sz="1400">
              <a:latin typeface="Lato Black"/>
              <a:ea typeface="Lato Black"/>
              <a:cs typeface="Lato Black"/>
              <a:sym typeface="Lato Black"/>
            </a:endParaRPr>
          </a:p>
          <a:p>
            <a:pPr indent="0" lvl="0" marL="0" rtl="0" algn="l">
              <a:spcBef>
                <a:spcPts val="1600"/>
              </a:spcBef>
              <a:spcAft>
                <a:spcPts val="0"/>
              </a:spcAft>
              <a:buNone/>
            </a:pPr>
            <a:r>
              <a:rPr lang="es" sz="1400">
                <a:latin typeface="Lato Black"/>
                <a:ea typeface="Lato Black"/>
                <a:cs typeface="Lato Black"/>
                <a:sym typeface="Lato Black"/>
              </a:rPr>
              <a:t>5.</a:t>
            </a:r>
            <a:r>
              <a:rPr lang="es" sz="1400" u="sng">
                <a:solidFill>
                  <a:schemeClr val="hlink"/>
                </a:solidFill>
                <a:latin typeface="Lato Black"/>
                <a:ea typeface="Lato Black"/>
                <a:cs typeface="Lato Black"/>
                <a:sym typeface="Lato Black"/>
                <a:hlinkClick r:id="rId4"/>
              </a:rPr>
              <a:t>https://www.ticportal.es/temas/enterprise-resource-planning/programas-erp/oracle-ebs#:~:text=Oracle%20EBS%20es%20un%20sistema,de%20datos%20relacional%20de%20Oracle</a:t>
            </a:r>
            <a:endParaRPr sz="1400">
              <a:latin typeface="Lato Black"/>
              <a:ea typeface="Lato Black"/>
              <a:cs typeface="Lato Black"/>
              <a:sym typeface="Lato Black"/>
            </a:endParaRPr>
          </a:p>
          <a:p>
            <a:pPr indent="0" lvl="0" marL="0" rtl="0" algn="l">
              <a:spcBef>
                <a:spcPts val="1600"/>
              </a:spcBef>
              <a:spcAft>
                <a:spcPts val="0"/>
              </a:spcAft>
              <a:buNone/>
            </a:pPr>
            <a:r>
              <a:rPr lang="es" sz="1400">
                <a:latin typeface="Lato Black"/>
                <a:ea typeface="Lato Black"/>
                <a:cs typeface="Lato Black"/>
                <a:sym typeface="Lato Black"/>
              </a:rPr>
              <a:t>6. Muchas páginas web que me hicieron ver que no tenía su arquitectura pública.</a:t>
            </a:r>
            <a:endParaRPr sz="1400">
              <a:latin typeface="Lato Black"/>
              <a:ea typeface="Lato Black"/>
              <a:cs typeface="Lato Black"/>
              <a:sym typeface="Lato Black"/>
            </a:endParaRPr>
          </a:p>
          <a:p>
            <a:pPr indent="0" lvl="0" marL="0" rtl="0" algn="l">
              <a:spcBef>
                <a:spcPts val="1600"/>
              </a:spcBef>
              <a:spcAft>
                <a:spcPts val="0"/>
              </a:spcAft>
              <a:buNone/>
            </a:pPr>
            <a:r>
              <a:rPr lang="es" sz="1400">
                <a:latin typeface="Lato Black"/>
                <a:ea typeface="Lato Black"/>
                <a:cs typeface="Lato Black"/>
                <a:sym typeface="Lato Black"/>
              </a:rPr>
              <a:t>7. </a:t>
            </a:r>
            <a:r>
              <a:rPr lang="es" sz="1400" u="sng">
                <a:solidFill>
                  <a:schemeClr val="hlink"/>
                </a:solidFill>
                <a:latin typeface="Lato Black"/>
                <a:ea typeface="Lato Black"/>
                <a:cs typeface="Lato Black"/>
                <a:sym typeface="Lato Black"/>
                <a:hlinkClick r:id="rId5"/>
              </a:rPr>
              <a:t>ht</a:t>
            </a:r>
            <a:r>
              <a:rPr lang="es" sz="1400" u="sng">
                <a:solidFill>
                  <a:schemeClr val="hlink"/>
                </a:solidFill>
                <a:latin typeface="Lato Black"/>
                <a:ea typeface="Lato Black"/>
                <a:cs typeface="Lato Black"/>
                <a:sym typeface="Lato Black"/>
                <a:hlinkClick r:id="rId6"/>
              </a:rPr>
              <a:t>tps://www.ibm.com/docs/es/app-connect/12.0?topic=properties-oracle-e-business-suite-policy</a:t>
            </a:r>
            <a:endParaRPr sz="1400">
              <a:latin typeface="Lato Black"/>
              <a:ea typeface="Lato Black"/>
              <a:cs typeface="Lato Black"/>
              <a:sym typeface="Lato Black"/>
            </a:endParaRPr>
          </a:p>
          <a:p>
            <a:pPr indent="0" lvl="0" marL="0" rtl="0" algn="l">
              <a:spcBef>
                <a:spcPts val="1600"/>
              </a:spcBef>
              <a:spcAft>
                <a:spcPts val="0"/>
              </a:spcAft>
              <a:buNone/>
            </a:pPr>
            <a:r>
              <a:rPr b="1" lang="es" sz="1400"/>
              <a:t>8.</a:t>
            </a:r>
            <a:r>
              <a:rPr b="1" lang="es" sz="1400" u="sng">
                <a:solidFill>
                  <a:schemeClr val="accent5"/>
                </a:solidFill>
                <a:hlinkClick r:id="rId7">
                  <a:extLst>
                    <a:ext uri="{A12FA001-AC4F-418D-AE19-62706E023703}">
                      <ahyp:hlinkClr val="tx"/>
                    </a:ext>
                  </a:extLst>
                </a:hlinkClick>
              </a:rPr>
              <a:t>https://www.computerweekly.com/es/definicion/Base-de-datos-12c-de-Oracle#:~:text=La%20base%20de%20datos%2012c,datos%20dise%C3%B1ada%20para%20la%20nube%22</a:t>
            </a:r>
            <a:r>
              <a:rPr b="1" lang="es" sz="1400"/>
              <a:t>.</a:t>
            </a:r>
            <a:endParaRPr sz="1500">
              <a:latin typeface="Lato Black"/>
              <a:ea typeface="Lato Black"/>
              <a:cs typeface="Lato Black"/>
              <a:sym typeface="Lato Black"/>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9"/>
          <p:cNvPicPr preferRelativeResize="0"/>
          <p:nvPr/>
        </p:nvPicPr>
        <p:blipFill>
          <a:blip r:embed="rId3">
            <a:alphaModFix/>
          </a:blip>
          <a:stretch>
            <a:fillRect/>
          </a:stretch>
        </p:blipFill>
        <p:spPr>
          <a:xfrm>
            <a:off x="2350138" y="104938"/>
            <a:ext cx="4933624" cy="4933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       </a:t>
            </a:r>
            <a:r>
              <a:rPr lang="es">
                <a:latin typeface="Lato Black"/>
                <a:ea typeface="Lato Black"/>
                <a:cs typeface="Lato Black"/>
                <a:sym typeface="Lato Black"/>
              </a:rPr>
              <a:t>Definición de ERP-CRM</a:t>
            </a:r>
            <a:endParaRPr>
              <a:latin typeface="Lato Black"/>
              <a:ea typeface="Lato Black"/>
              <a:cs typeface="Lato Black"/>
              <a:sym typeface="Lato Black"/>
            </a:endParaRPr>
          </a:p>
        </p:txBody>
      </p:sp>
      <p:sp>
        <p:nvSpPr>
          <p:cNvPr id="244" name="Google Shape;244;p19"/>
          <p:cNvSpPr txBox="1"/>
          <p:nvPr>
            <p:ph idx="1" type="body"/>
          </p:nvPr>
        </p:nvSpPr>
        <p:spPr>
          <a:xfrm>
            <a:off x="1217850" y="1400375"/>
            <a:ext cx="7038900" cy="33426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SzPts val="1700"/>
              <a:buFont typeface="Lato Black"/>
              <a:buChar char="●"/>
            </a:pPr>
            <a:r>
              <a:rPr lang="es" sz="1400">
                <a:latin typeface="Lato Black"/>
                <a:ea typeface="Lato Black"/>
                <a:cs typeface="Lato Black"/>
                <a:sym typeface="Lato Black"/>
              </a:rPr>
              <a:t>Los ERP (Sistemas de planificación de recursos empresariales), son … </a:t>
            </a:r>
            <a:endParaRPr sz="1400">
              <a:latin typeface="Lato Black"/>
              <a:ea typeface="Lato Black"/>
              <a:cs typeface="Lato Black"/>
              <a:sym typeface="Lato Black"/>
            </a:endParaRPr>
          </a:p>
          <a:p>
            <a:pPr indent="0" lvl="0" marL="457200" rtl="0" algn="l">
              <a:spcBef>
                <a:spcPts val="1200"/>
              </a:spcBef>
              <a:spcAft>
                <a:spcPts val="0"/>
              </a:spcAft>
              <a:buNone/>
            </a:pPr>
            <a:r>
              <a:rPr lang="es" sz="1400">
                <a:latin typeface="Lato Black"/>
                <a:ea typeface="Lato Black"/>
                <a:cs typeface="Lato Black"/>
                <a:sym typeface="Lato Black"/>
              </a:rPr>
              <a:t>Algunos ejemplos de ERP son :</a:t>
            </a:r>
            <a:endParaRPr sz="1400">
              <a:latin typeface="Lato Black"/>
              <a:ea typeface="Lato Black"/>
              <a:cs typeface="Lato Black"/>
              <a:sym typeface="Lato Black"/>
            </a:endParaRPr>
          </a:p>
          <a:p>
            <a:pPr indent="0" lvl="0" marL="457200" rtl="0" algn="l">
              <a:spcBef>
                <a:spcPts val="1200"/>
              </a:spcBef>
              <a:spcAft>
                <a:spcPts val="0"/>
              </a:spcAft>
              <a:buNone/>
            </a:pPr>
            <a:r>
              <a:rPr lang="es" sz="1400">
                <a:latin typeface="Lato Black"/>
                <a:ea typeface="Lato Black"/>
                <a:cs typeface="Lato Black"/>
                <a:sym typeface="Lato Black"/>
              </a:rPr>
              <a:t>Oracle, Microsoft, OpenBravo…</a:t>
            </a:r>
            <a:endParaRPr sz="1400">
              <a:latin typeface="Lato Black"/>
              <a:ea typeface="Lato Black"/>
              <a:cs typeface="Lato Black"/>
              <a:sym typeface="Lato Black"/>
            </a:endParaRPr>
          </a:p>
          <a:p>
            <a:pPr indent="0" lvl="0" marL="457200" rtl="0" algn="l">
              <a:spcBef>
                <a:spcPts val="1200"/>
              </a:spcBef>
              <a:spcAft>
                <a:spcPts val="0"/>
              </a:spcAft>
              <a:buNone/>
            </a:pPr>
            <a:r>
              <a:t/>
            </a:r>
            <a:endParaRPr>
              <a:latin typeface="Lato Black"/>
              <a:ea typeface="Lato Black"/>
              <a:cs typeface="Lato Black"/>
              <a:sym typeface="Lato Black"/>
            </a:endParaRPr>
          </a:p>
          <a:p>
            <a:pPr indent="0" lvl="0" marL="0" rtl="0" algn="l">
              <a:spcBef>
                <a:spcPts val="1200"/>
              </a:spcBef>
              <a:spcAft>
                <a:spcPts val="0"/>
              </a:spcAft>
              <a:buNone/>
            </a:pPr>
            <a:r>
              <a:t/>
            </a:r>
            <a:endParaRPr>
              <a:latin typeface="Lato Black"/>
              <a:ea typeface="Lato Black"/>
              <a:cs typeface="Lato Black"/>
              <a:sym typeface="Lato Black"/>
            </a:endParaRPr>
          </a:p>
          <a:p>
            <a:pPr indent="-317500" lvl="0" marL="457200" rtl="0" algn="l">
              <a:spcBef>
                <a:spcPts val="1200"/>
              </a:spcBef>
              <a:spcAft>
                <a:spcPts val="0"/>
              </a:spcAft>
              <a:buSzPts val="1400"/>
              <a:buFont typeface="Lato Black"/>
              <a:buChar char="●"/>
            </a:pPr>
            <a:r>
              <a:rPr lang="es" sz="1400">
                <a:latin typeface="Lato Black"/>
                <a:ea typeface="Lato Black"/>
                <a:cs typeface="Lato Black"/>
                <a:sym typeface="Lato Black"/>
              </a:rPr>
              <a:t>Los CRM (Gestión de relaciones con el cliente), son …</a:t>
            </a:r>
            <a:endParaRPr sz="1400">
              <a:latin typeface="Lato Black"/>
              <a:ea typeface="Lato Black"/>
              <a:cs typeface="Lato Black"/>
              <a:sym typeface="Lato Black"/>
            </a:endParaRPr>
          </a:p>
          <a:p>
            <a:pPr indent="0" lvl="0" marL="0" rtl="0" algn="l">
              <a:spcBef>
                <a:spcPts val="1200"/>
              </a:spcBef>
              <a:spcAft>
                <a:spcPts val="0"/>
              </a:spcAft>
              <a:buNone/>
            </a:pPr>
            <a:r>
              <a:rPr lang="es" sz="1400">
                <a:latin typeface="Lato Black"/>
                <a:ea typeface="Lato Black"/>
                <a:cs typeface="Lato Black"/>
                <a:sym typeface="Lato Black"/>
              </a:rPr>
              <a:t>	Algunos ejemplos de CRM son : </a:t>
            </a:r>
            <a:endParaRPr sz="1400">
              <a:latin typeface="Lato Black"/>
              <a:ea typeface="Lato Black"/>
              <a:cs typeface="Lato Black"/>
              <a:sym typeface="Lato Black"/>
            </a:endParaRPr>
          </a:p>
          <a:p>
            <a:pPr indent="0" lvl="0" marL="0" rtl="0" algn="l">
              <a:spcBef>
                <a:spcPts val="1200"/>
              </a:spcBef>
              <a:spcAft>
                <a:spcPts val="0"/>
              </a:spcAft>
              <a:buNone/>
            </a:pPr>
            <a:r>
              <a:rPr lang="es" sz="1400">
                <a:latin typeface="Lato Black"/>
                <a:ea typeface="Lato Black"/>
                <a:cs typeface="Lato Black"/>
                <a:sym typeface="Lato Black"/>
              </a:rPr>
              <a:t>	HubSpot, Zoho, FreshWorks… </a:t>
            </a:r>
            <a:r>
              <a:rPr lang="es" sz="1400">
                <a:solidFill>
                  <a:srgbClr val="202124"/>
                </a:solidFill>
                <a:highlight>
                  <a:srgbClr val="FFFFFF"/>
                </a:highlight>
                <a:latin typeface="Arial"/>
                <a:ea typeface="Arial"/>
                <a:cs typeface="Arial"/>
                <a:sym typeface="Arial"/>
              </a:rPr>
              <a:t> </a:t>
            </a:r>
            <a:endParaRPr sz="1400">
              <a:latin typeface="Lato Black"/>
              <a:ea typeface="Lato Black"/>
              <a:cs typeface="Lato Black"/>
              <a:sym typeface="Lato Black"/>
            </a:endParaRPr>
          </a:p>
          <a:p>
            <a:pPr indent="0" lvl="0" marL="0" rtl="0" algn="l">
              <a:spcBef>
                <a:spcPts val="1200"/>
              </a:spcBef>
              <a:spcAft>
                <a:spcPts val="0"/>
              </a:spcAft>
              <a:buNone/>
            </a:pPr>
            <a:r>
              <a:rPr lang="es">
                <a:latin typeface="Lato Black"/>
                <a:ea typeface="Lato Black"/>
                <a:cs typeface="Lato Black"/>
                <a:sym typeface="Lato Black"/>
              </a:rPr>
              <a:t>	</a:t>
            </a:r>
            <a:endParaRPr>
              <a:latin typeface="Lato Black"/>
              <a:ea typeface="Lato Black"/>
              <a:cs typeface="Lato Black"/>
              <a:sym typeface="Lato Black"/>
            </a:endParaRPr>
          </a:p>
          <a:p>
            <a:pPr indent="0" lvl="0" marL="0" rtl="0" algn="l">
              <a:spcBef>
                <a:spcPts val="1200"/>
              </a:spcBef>
              <a:spcAft>
                <a:spcPts val="0"/>
              </a:spcAft>
              <a:buNone/>
            </a:pPr>
            <a:r>
              <a:t/>
            </a:r>
            <a:endParaRPr>
              <a:latin typeface="Lato Black"/>
              <a:ea typeface="Lato Black"/>
              <a:cs typeface="Lato Black"/>
              <a:sym typeface="Lato Black"/>
            </a:endParaRPr>
          </a:p>
          <a:p>
            <a:pPr indent="0" lvl="0" marL="0" rtl="0" algn="l">
              <a:spcBef>
                <a:spcPts val="1200"/>
              </a:spcBef>
              <a:spcAft>
                <a:spcPts val="0"/>
              </a:spcAft>
              <a:buNone/>
            </a:pPr>
            <a:r>
              <a:t/>
            </a:r>
            <a:endParaRPr>
              <a:latin typeface="Lato Black"/>
              <a:ea typeface="Lato Black"/>
              <a:cs typeface="Lato Black"/>
              <a:sym typeface="Lato Black"/>
            </a:endParaRPr>
          </a:p>
          <a:p>
            <a:pPr indent="0" lvl="0" marL="0" rtl="0" algn="l">
              <a:spcBef>
                <a:spcPts val="1200"/>
              </a:spcBef>
              <a:spcAft>
                <a:spcPts val="0"/>
              </a:spcAft>
              <a:buNone/>
            </a:pPr>
            <a:r>
              <a:t/>
            </a:r>
            <a:endParaRPr>
              <a:latin typeface="Lato Black"/>
              <a:ea typeface="Lato Black"/>
              <a:cs typeface="Lato Black"/>
              <a:sym typeface="Lato Black"/>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600"/>
              </a:spcBef>
              <a:spcAft>
                <a:spcPts val="1600"/>
              </a:spcAft>
              <a:buNone/>
            </a:pPr>
            <a:r>
              <a:t/>
            </a:r>
            <a:endParaRPr/>
          </a:p>
        </p:txBody>
      </p:sp>
      <p:pic>
        <p:nvPicPr>
          <p:cNvPr id="245" name="Google Shape;245;p19"/>
          <p:cNvPicPr preferRelativeResize="0"/>
          <p:nvPr/>
        </p:nvPicPr>
        <p:blipFill>
          <a:blip r:embed="rId3">
            <a:alphaModFix/>
          </a:blip>
          <a:stretch>
            <a:fillRect/>
          </a:stretch>
        </p:blipFill>
        <p:spPr>
          <a:xfrm>
            <a:off x="6336820" y="393750"/>
            <a:ext cx="1828180" cy="914100"/>
          </a:xfrm>
          <a:prstGeom prst="rect">
            <a:avLst/>
          </a:prstGeom>
          <a:noFill/>
          <a:ln>
            <a:noFill/>
          </a:ln>
        </p:spPr>
      </p:pic>
      <p:pic>
        <p:nvPicPr>
          <p:cNvPr id="246" name="Google Shape;246;p19"/>
          <p:cNvPicPr preferRelativeResize="0"/>
          <p:nvPr/>
        </p:nvPicPr>
        <p:blipFill>
          <a:blip r:embed="rId4">
            <a:alphaModFix/>
          </a:blip>
          <a:stretch>
            <a:fillRect/>
          </a:stretch>
        </p:blipFill>
        <p:spPr>
          <a:xfrm>
            <a:off x="6665298" y="2103825"/>
            <a:ext cx="1370825" cy="1030100"/>
          </a:xfrm>
          <a:prstGeom prst="rect">
            <a:avLst/>
          </a:prstGeom>
          <a:noFill/>
          <a:ln>
            <a:noFill/>
          </a:ln>
        </p:spPr>
      </p:pic>
      <p:pic>
        <p:nvPicPr>
          <p:cNvPr id="247" name="Google Shape;247;p19"/>
          <p:cNvPicPr preferRelativeResize="0"/>
          <p:nvPr/>
        </p:nvPicPr>
        <p:blipFill>
          <a:blip r:embed="rId5">
            <a:alphaModFix/>
          </a:blip>
          <a:stretch>
            <a:fillRect/>
          </a:stretch>
        </p:blipFill>
        <p:spPr>
          <a:xfrm>
            <a:off x="6718249" y="3531924"/>
            <a:ext cx="1264925" cy="1264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340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Lato Black"/>
                <a:ea typeface="Lato Black"/>
                <a:cs typeface="Lato Black"/>
                <a:sym typeface="Lato Black"/>
              </a:rPr>
              <a:t> </a:t>
            </a:r>
            <a:r>
              <a:rPr lang="es">
                <a:latin typeface="Lato Black"/>
                <a:ea typeface="Lato Black"/>
                <a:cs typeface="Lato Black"/>
                <a:sym typeface="Lato Black"/>
              </a:rPr>
              <a:t>Sector </a:t>
            </a:r>
            <a:r>
              <a:rPr lang="es">
                <a:latin typeface="Lato Black"/>
                <a:ea typeface="Lato Black"/>
                <a:cs typeface="Lato Black"/>
                <a:sym typeface="Lato Black"/>
              </a:rPr>
              <a:t>donde se especializa el ERP</a:t>
            </a:r>
            <a:endParaRPr>
              <a:latin typeface="Lato Black"/>
              <a:ea typeface="Lato Black"/>
              <a:cs typeface="Lato Black"/>
              <a:sym typeface="Lato Black"/>
            </a:endParaRPr>
          </a:p>
        </p:txBody>
      </p:sp>
      <p:sp>
        <p:nvSpPr>
          <p:cNvPr id="253" name="Google Shape;253;p20"/>
          <p:cNvSpPr txBox="1"/>
          <p:nvPr/>
        </p:nvSpPr>
        <p:spPr>
          <a:xfrm>
            <a:off x="1551600" y="1396500"/>
            <a:ext cx="6040800" cy="3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ato Black"/>
                <a:ea typeface="Lato Black"/>
                <a:cs typeface="Lato Black"/>
                <a:sym typeface="Lato Black"/>
              </a:rPr>
              <a:t>El ERP se especializa en varios sectores : </a:t>
            </a:r>
            <a:endParaRPr>
              <a:solidFill>
                <a:schemeClr val="lt1"/>
              </a:solidFill>
              <a:latin typeface="Lato Black"/>
              <a:ea typeface="Lato Black"/>
              <a:cs typeface="Lato Black"/>
              <a:sym typeface="Lato Black"/>
            </a:endParaRPr>
          </a:p>
          <a:p>
            <a:pPr indent="0" lvl="0" marL="0" rtl="0" algn="l">
              <a:spcBef>
                <a:spcPts val="0"/>
              </a:spcBef>
              <a:spcAft>
                <a:spcPts val="0"/>
              </a:spcAft>
              <a:buNone/>
            </a:pPr>
            <a:r>
              <a:t/>
            </a:r>
            <a:endParaRPr>
              <a:solidFill>
                <a:schemeClr val="lt1"/>
              </a:solidFill>
              <a:latin typeface="Lato Black"/>
              <a:ea typeface="Lato Black"/>
              <a:cs typeface="Lato Black"/>
              <a:sym typeface="Lato Black"/>
            </a:endParaRPr>
          </a:p>
          <a:p>
            <a:pPr indent="-317500" lvl="0" marL="457200" rtl="0" algn="l">
              <a:lnSpc>
                <a:spcPct val="115000"/>
              </a:lnSpc>
              <a:spcBef>
                <a:spcPts val="1500"/>
              </a:spcBef>
              <a:spcAft>
                <a:spcPts val="0"/>
              </a:spcAft>
              <a:buClr>
                <a:schemeClr val="lt1"/>
              </a:buClr>
              <a:buSzPts val="1400"/>
              <a:buFont typeface="Lato Black"/>
              <a:buChar char="●"/>
            </a:pPr>
            <a:r>
              <a:rPr lang="es">
                <a:solidFill>
                  <a:schemeClr val="lt1"/>
                </a:solidFill>
                <a:latin typeface="Lato Black"/>
                <a:ea typeface="Lato Black"/>
                <a:cs typeface="Lato Black"/>
                <a:sym typeface="Lato Black"/>
              </a:rPr>
              <a:t>Finanzas y Contabilidad  </a:t>
            </a:r>
            <a:endParaRPr>
              <a:solidFill>
                <a:schemeClr val="lt1"/>
              </a:solidFill>
              <a:latin typeface="Lato Black"/>
              <a:ea typeface="Lato Black"/>
              <a:cs typeface="Lato Black"/>
              <a:sym typeface="Lato Black"/>
            </a:endParaRPr>
          </a:p>
          <a:p>
            <a:pPr indent="-317500" lvl="0" marL="457200" rtl="0" algn="l">
              <a:lnSpc>
                <a:spcPct val="115000"/>
              </a:lnSpc>
              <a:spcBef>
                <a:spcPts val="0"/>
              </a:spcBef>
              <a:spcAft>
                <a:spcPts val="0"/>
              </a:spcAft>
              <a:buClr>
                <a:schemeClr val="lt1"/>
              </a:buClr>
              <a:buSzPts val="1400"/>
              <a:buFont typeface="Lato Black"/>
              <a:buChar char="●"/>
            </a:pPr>
            <a:r>
              <a:rPr lang="es">
                <a:solidFill>
                  <a:schemeClr val="lt1"/>
                </a:solidFill>
                <a:latin typeface="Lato Black"/>
                <a:ea typeface="Lato Black"/>
                <a:cs typeface="Lato Black"/>
                <a:sym typeface="Lato Black"/>
              </a:rPr>
              <a:t>Recursos Humanos </a:t>
            </a:r>
            <a:endParaRPr>
              <a:solidFill>
                <a:schemeClr val="lt1"/>
              </a:solidFill>
              <a:latin typeface="Lato Black"/>
              <a:ea typeface="Lato Black"/>
              <a:cs typeface="Lato Black"/>
              <a:sym typeface="Lato Black"/>
            </a:endParaRPr>
          </a:p>
          <a:p>
            <a:pPr indent="-317500" lvl="0" marL="457200" rtl="0" algn="l">
              <a:lnSpc>
                <a:spcPct val="115000"/>
              </a:lnSpc>
              <a:spcBef>
                <a:spcPts val="0"/>
              </a:spcBef>
              <a:spcAft>
                <a:spcPts val="0"/>
              </a:spcAft>
              <a:buClr>
                <a:schemeClr val="lt1"/>
              </a:buClr>
              <a:buSzPts val="1400"/>
              <a:buFont typeface="Lato Black"/>
              <a:buChar char="●"/>
            </a:pPr>
            <a:r>
              <a:rPr lang="es">
                <a:solidFill>
                  <a:schemeClr val="lt1"/>
                </a:solidFill>
                <a:latin typeface="Lato Black"/>
                <a:ea typeface="Lato Black"/>
                <a:cs typeface="Lato Black"/>
                <a:sym typeface="Lato Black"/>
              </a:rPr>
              <a:t>Cadena de Suministro y Logística </a:t>
            </a:r>
            <a:endParaRPr>
              <a:solidFill>
                <a:schemeClr val="lt1"/>
              </a:solidFill>
              <a:latin typeface="Lato Black"/>
              <a:ea typeface="Lato Black"/>
              <a:cs typeface="Lato Black"/>
              <a:sym typeface="Lato Black"/>
            </a:endParaRPr>
          </a:p>
          <a:p>
            <a:pPr indent="-317500" lvl="0" marL="457200" rtl="0" algn="l">
              <a:lnSpc>
                <a:spcPct val="115000"/>
              </a:lnSpc>
              <a:spcBef>
                <a:spcPts val="0"/>
              </a:spcBef>
              <a:spcAft>
                <a:spcPts val="0"/>
              </a:spcAft>
              <a:buClr>
                <a:schemeClr val="lt1"/>
              </a:buClr>
              <a:buSzPts val="1400"/>
              <a:buFont typeface="Lato Black"/>
              <a:buChar char="●"/>
            </a:pPr>
            <a:r>
              <a:rPr lang="es">
                <a:solidFill>
                  <a:schemeClr val="lt1"/>
                </a:solidFill>
                <a:latin typeface="Lato Black"/>
                <a:ea typeface="Lato Black"/>
                <a:cs typeface="Lato Black"/>
                <a:sym typeface="Lato Black"/>
              </a:rPr>
              <a:t>Fabricación y Producción </a:t>
            </a:r>
            <a:endParaRPr>
              <a:solidFill>
                <a:schemeClr val="lt1"/>
              </a:solidFill>
              <a:latin typeface="Lato Black"/>
              <a:ea typeface="Lato Black"/>
              <a:cs typeface="Lato Black"/>
              <a:sym typeface="Lato Black"/>
            </a:endParaRPr>
          </a:p>
          <a:p>
            <a:pPr indent="-317500" lvl="0" marL="457200" rtl="0" algn="l">
              <a:lnSpc>
                <a:spcPct val="115000"/>
              </a:lnSpc>
              <a:spcBef>
                <a:spcPts val="0"/>
              </a:spcBef>
              <a:spcAft>
                <a:spcPts val="0"/>
              </a:spcAft>
              <a:buClr>
                <a:schemeClr val="lt1"/>
              </a:buClr>
              <a:buSzPts val="1400"/>
              <a:buFont typeface="Lato Black"/>
              <a:buChar char="●"/>
            </a:pPr>
            <a:r>
              <a:rPr lang="es">
                <a:solidFill>
                  <a:schemeClr val="lt1"/>
                </a:solidFill>
                <a:latin typeface="Lato Black"/>
                <a:ea typeface="Lato Black"/>
                <a:cs typeface="Lato Black"/>
                <a:sym typeface="Lato Black"/>
              </a:rPr>
              <a:t>Proyectos </a:t>
            </a:r>
            <a:endParaRPr>
              <a:solidFill>
                <a:schemeClr val="lt1"/>
              </a:solidFill>
              <a:latin typeface="Lato Black"/>
              <a:ea typeface="Lato Black"/>
              <a:cs typeface="Lato Black"/>
              <a:sym typeface="Lato Black"/>
            </a:endParaRPr>
          </a:p>
          <a:p>
            <a:pPr indent="0" lvl="0" marL="0" rtl="0" algn="l">
              <a:spcBef>
                <a:spcPts val="150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254" name="Google Shape;254;p20"/>
          <p:cNvPicPr preferRelativeResize="0"/>
          <p:nvPr/>
        </p:nvPicPr>
        <p:blipFill>
          <a:blip r:embed="rId3">
            <a:alphaModFix/>
          </a:blip>
          <a:stretch>
            <a:fillRect/>
          </a:stretch>
        </p:blipFill>
        <p:spPr>
          <a:xfrm>
            <a:off x="5447700" y="1647200"/>
            <a:ext cx="3072600" cy="253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Número y tipo de módulos</a:t>
            </a:r>
            <a:endParaRPr>
              <a:latin typeface="Lato Black"/>
              <a:ea typeface="Lato Black"/>
              <a:cs typeface="Lato Black"/>
              <a:sym typeface="Lato Black"/>
            </a:endParaRPr>
          </a:p>
        </p:txBody>
      </p:sp>
      <p:sp>
        <p:nvSpPr>
          <p:cNvPr id="260" name="Google Shape;260;p21"/>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ato Black"/>
                <a:ea typeface="Lato Black"/>
                <a:cs typeface="Lato Black"/>
                <a:sym typeface="Lato Black"/>
              </a:rPr>
              <a:t>Oracle E-Business Suite</a:t>
            </a:r>
            <a:r>
              <a:rPr lang="es" sz="1400">
                <a:solidFill>
                  <a:schemeClr val="lt1"/>
                </a:solidFill>
                <a:latin typeface="Lato Black"/>
                <a:ea typeface="Lato Black"/>
                <a:cs typeface="Lato Black"/>
                <a:sym typeface="Lato Black"/>
              </a:rPr>
              <a:t> dispone de 8 módulos principales :</a:t>
            </a:r>
            <a:endParaRPr sz="1400">
              <a:solidFill>
                <a:schemeClr val="lt1"/>
              </a:solidFill>
              <a:latin typeface="Lato Black"/>
              <a:ea typeface="Lato Black"/>
              <a:cs typeface="Lato Black"/>
              <a:sym typeface="Lato Black"/>
            </a:endParaRPr>
          </a:p>
          <a:p>
            <a:pPr indent="-317500" lvl="0" marL="457200" rtl="0" algn="l">
              <a:spcBef>
                <a:spcPts val="1600"/>
              </a:spcBef>
              <a:spcAft>
                <a:spcPts val="0"/>
              </a:spcAft>
              <a:buClr>
                <a:schemeClr val="lt1"/>
              </a:buClr>
              <a:buSzPts val="1400"/>
              <a:buFont typeface="Lato Black"/>
              <a:buChar char="●"/>
            </a:pPr>
            <a:r>
              <a:rPr lang="es" sz="1400">
                <a:solidFill>
                  <a:schemeClr val="lt1"/>
                </a:solidFill>
                <a:latin typeface="Lato Black"/>
                <a:ea typeface="Lato Black"/>
                <a:cs typeface="Lato Black"/>
                <a:sym typeface="Lato Black"/>
              </a:rPr>
              <a:t>WMS (</a:t>
            </a:r>
            <a:r>
              <a:rPr lang="es" sz="1400">
                <a:solidFill>
                  <a:schemeClr val="lt1"/>
                </a:solidFill>
                <a:uFill>
                  <a:noFill/>
                </a:uFill>
                <a:latin typeface="Lato Black"/>
                <a:ea typeface="Lato Black"/>
                <a:cs typeface="Lato Black"/>
                <a:sym typeface="Lato Black"/>
                <a:hlinkClick r:id="rId3">
                  <a:extLst>
                    <a:ext uri="{A12FA001-AC4F-418D-AE19-62706E023703}">
                      <ahyp:hlinkClr val="tx"/>
                    </a:ext>
                  </a:extLst>
                </a:hlinkClick>
              </a:rPr>
              <a:t>Gestión de almacenes</a:t>
            </a:r>
            <a:r>
              <a:rPr lang="es" sz="1400">
                <a:solidFill>
                  <a:schemeClr val="lt1"/>
                </a:solidFill>
                <a:latin typeface="Lato Black"/>
                <a:ea typeface="Lato Black"/>
                <a:cs typeface="Lato Black"/>
                <a:sym typeface="Lato Black"/>
              </a:rPr>
              <a:t>)</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latin typeface="Lato Black"/>
                <a:ea typeface="Lato Black"/>
                <a:cs typeface="Lato Black"/>
                <a:sym typeface="Lato Black"/>
              </a:rPr>
              <a:t>CRM (</a:t>
            </a:r>
            <a:r>
              <a:rPr lang="es" sz="1400">
                <a:solidFill>
                  <a:schemeClr val="lt1"/>
                </a:solidFill>
                <a:uFill>
                  <a:noFill/>
                </a:uFill>
                <a:latin typeface="Lato Black"/>
                <a:ea typeface="Lato Black"/>
                <a:cs typeface="Lato Black"/>
                <a:sym typeface="Lato Black"/>
                <a:hlinkClick r:id="rId4">
                  <a:extLst>
                    <a:ext uri="{A12FA001-AC4F-418D-AE19-62706E023703}">
                      <ahyp:hlinkClr val="tx"/>
                    </a:ext>
                  </a:extLst>
                </a:hlinkClick>
              </a:rPr>
              <a:t>Gestión de clientes</a:t>
            </a:r>
            <a:r>
              <a:rPr lang="es" sz="1400">
                <a:solidFill>
                  <a:schemeClr val="lt1"/>
                </a:solidFill>
                <a:latin typeface="Lato Black"/>
                <a:ea typeface="Lato Black"/>
                <a:cs typeface="Lato Black"/>
                <a:sym typeface="Lato Black"/>
              </a:rPr>
              <a:t>)</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latin typeface="Lato Black"/>
                <a:ea typeface="Lato Black"/>
                <a:cs typeface="Lato Black"/>
                <a:sym typeface="Lato Black"/>
              </a:rPr>
              <a:t>HRM (</a:t>
            </a:r>
            <a:r>
              <a:rPr lang="es" sz="1400">
                <a:solidFill>
                  <a:schemeClr val="lt1"/>
                </a:solidFill>
                <a:uFill>
                  <a:noFill/>
                </a:uFill>
                <a:latin typeface="Lato Black"/>
                <a:ea typeface="Lato Black"/>
                <a:cs typeface="Lato Black"/>
                <a:sym typeface="Lato Black"/>
                <a:hlinkClick r:id="rId5">
                  <a:extLst>
                    <a:ext uri="{A12FA001-AC4F-418D-AE19-62706E023703}">
                      <ahyp:hlinkClr val="tx"/>
                    </a:ext>
                  </a:extLst>
                </a:hlinkClick>
              </a:rPr>
              <a:t>Gestión de recursos humanos</a:t>
            </a:r>
            <a:r>
              <a:rPr lang="es" sz="1400">
                <a:solidFill>
                  <a:schemeClr val="lt1"/>
                </a:solidFill>
                <a:latin typeface="Lato Black"/>
                <a:ea typeface="Lato Black"/>
                <a:cs typeface="Lato Black"/>
                <a:sym typeface="Lato Black"/>
              </a:rPr>
              <a:t>)</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latin typeface="Lato Black"/>
                <a:ea typeface="Lato Black"/>
                <a:cs typeface="Lato Black"/>
                <a:sym typeface="Lato Black"/>
              </a:rPr>
              <a:t>BI (</a:t>
            </a:r>
            <a:r>
              <a:rPr lang="es" sz="1400">
                <a:solidFill>
                  <a:schemeClr val="lt1"/>
                </a:solidFill>
                <a:uFill>
                  <a:noFill/>
                </a:uFill>
                <a:latin typeface="Lato Black"/>
                <a:ea typeface="Lato Black"/>
                <a:cs typeface="Lato Black"/>
                <a:sym typeface="Lato Black"/>
                <a:hlinkClick r:id="rId6">
                  <a:extLst>
                    <a:ext uri="{A12FA001-AC4F-418D-AE19-62706E023703}">
                      <ahyp:hlinkClr val="tx"/>
                    </a:ext>
                  </a:extLst>
                </a:hlinkClick>
              </a:rPr>
              <a:t>Business Intelligence</a:t>
            </a:r>
            <a:r>
              <a:rPr lang="es" sz="1400">
                <a:solidFill>
                  <a:schemeClr val="lt1"/>
                </a:solidFill>
                <a:latin typeface="Lato Black"/>
                <a:ea typeface="Lato Black"/>
                <a:cs typeface="Lato Black"/>
                <a:sym typeface="Lato Black"/>
              </a:rPr>
              <a:t>)</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uFill>
                  <a:noFill/>
                </a:uFill>
                <a:latin typeface="Lato Black"/>
                <a:ea typeface="Lato Black"/>
                <a:cs typeface="Lato Black"/>
                <a:sym typeface="Lato Black"/>
                <a:hlinkClick r:id="rId7">
                  <a:extLst>
                    <a:ext uri="{A12FA001-AC4F-418D-AE19-62706E023703}">
                      <ahyp:hlinkClr val="tx"/>
                    </a:ext>
                  </a:extLst>
                </a:hlinkClick>
              </a:rPr>
              <a:t>Contabilidad</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uFill>
                  <a:noFill/>
                </a:uFill>
                <a:latin typeface="Lato Black"/>
                <a:ea typeface="Lato Black"/>
                <a:cs typeface="Lato Black"/>
                <a:sym typeface="Lato Black"/>
                <a:hlinkClick r:id="rId8">
                  <a:extLst>
                    <a:ext uri="{A12FA001-AC4F-418D-AE19-62706E023703}">
                      <ahyp:hlinkClr val="tx"/>
                    </a:ext>
                  </a:extLst>
                </a:hlinkClick>
              </a:rPr>
              <a:t>Ventas y márketing</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latin typeface="Lato Black"/>
                <a:ea typeface="Lato Black"/>
                <a:cs typeface="Lato Black"/>
                <a:sym typeface="Lato Black"/>
              </a:rPr>
              <a:t>Distribución y logística</a:t>
            </a:r>
            <a:endParaRPr sz="1400">
              <a:solidFill>
                <a:schemeClr val="lt1"/>
              </a:solidFill>
              <a:latin typeface="Lato Black"/>
              <a:ea typeface="Lato Black"/>
              <a:cs typeface="Lato Black"/>
              <a:sym typeface="Lato Black"/>
            </a:endParaRPr>
          </a:p>
          <a:p>
            <a:pPr indent="-317500" lvl="0" marL="457200" rtl="0" algn="l">
              <a:spcBef>
                <a:spcPts val="0"/>
              </a:spcBef>
              <a:spcAft>
                <a:spcPts val="0"/>
              </a:spcAft>
              <a:buClr>
                <a:schemeClr val="lt1"/>
              </a:buClr>
              <a:buSzPts val="1400"/>
              <a:buFont typeface="Lato Black"/>
              <a:buChar char="●"/>
            </a:pPr>
            <a:r>
              <a:rPr lang="es" sz="1400">
                <a:solidFill>
                  <a:schemeClr val="lt1"/>
                </a:solidFill>
                <a:uFill>
                  <a:noFill/>
                </a:uFill>
                <a:latin typeface="Lato Black"/>
                <a:ea typeface="Lato Black"/>
                <a:cs typeface="Lato Black"/>
                <a:sym typeface="Lato Black"/>
                <a:hlinkClick r:id="rId9">
                  <a:extLst>
                    <a:ext uri="{A12FA001-AC4F-418D-AE19-62706E023703}">
                      <ahyp:hlinkClr val="tx"/>
                    </a:ext>
                  </a:extLst>
                </a:hlinkClick>
              </a:rPr>
              <a:t>Compras</a:t>
            </a:r>
            <a:endParaRPr sz="1400">
              <a:solidFill>
                <a:schemeClr val="lt1"/>
              </a:solidFill>
              <a:latin typeface="Lato Black"/>
              <a:ea typeface="Lato Black"/>
              <a:cs typeface="Lato Black"/>
              <a:sym typeface="Lato Black"/>
            </a:endParaRPr>
          </a:p>
          <a:p>
            <a:pPr indent="0" lvl="0" marL="457200" rtl="0" algn="l">
              <a:spcBef>
                <a:spcPts val="1100"/>
              </a:spcBef>
              <a:spcAft>
                <a:spcPts val="1600"/>
              </a:spcAft>
              <a:buNone/>
            </a:pPr>
            <a:r>
              <a:t/>
            </a:r>
            <a:endParaRPr sz="1400">
              <a:solidFill>
                <a:schemeClr val="lt1"/>
              </a:solidFill>
              <a:latin typeface="Lato Black"/>
              <a:ea typeface="Lato Black"/>
              <a:cs typeface="Lato Black"/>
              <a:sym typeface="La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Lato Black"/>
                <a:ea typeface="Lato Black"/>
                <a:cs typeface="Lato Black"/>
                <a:sym typeface="Lato Black"/>
              </a:rPr>
              <a:t>Arquitectura del ERP y lenguajes</a:t>
            </a:r>
            <a:endParaRPr>
              <a:latin typeface="Lato Black"/>
              <a:ea typeface="Lato Black"/>
              <a:cs typeface="Lato Black"/>
              <a:sym typeface="Lato Black"/>
            </a:endParaRPr>
          </a:p>
        </p:txBody>
      </p:sp>
      <p:sp>
        <p:nvSpPr>
          <p:cNvPr id="266" name="Google Shape;26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Black"/>
              <a:buChar char="●"/>
            </a:pPr>
            <a:r>
              <a:rPr lang="es" sz="1400">
                <a:latin typeface="Lato Black"/>
                <a:ea typeface="Lato Black"/>
                <a:cs typeface="Lato Black"/>
                <a:sym typeface="Lato Black"/>
              </a:rPr>
              <a:t>Es un ERP que no es de código libre y en este caso, no tiene publicada su estructura…</a:t>
            </a:r>
            <a:br>
              <a:rPr lang="es" sz="1400">
                <a:latin typeface="Lato Black"/>
                <a:ea typeface="Lato Black"/>
                <a:cs typeface="Lato Black"/>
                <a:sym typeface="Lato Black"/>
              </a:rPr>
            </a:br>
            <a:endParaRPr sz="1400">
              <a:latin typeface="Lato Black"/>
              <a:ea typeface="Lato Black"/>
              <a:cs typeface="Lato Black"/>
              <a:sym typeface="Lato Black"/>
            </a:endParaRPr>
          </a:p>
          <a:p>
            <a:pPr indent="-317500" lvl="0" marL="457200" rtl="0" algn="l">
              <a:spcBef>
                <a:spcPts val="0"/>
              </a:spcBef>
              <a:spcAft>
                <a:spcPts val="0"/>
              </a:spcAft>
              <a:buSzPts val="1400"/>
              <a:buFont typeface="Lato Black"/>
              <a:buChar char="●"/>
            </a:pPr>
            <a:r>
              <a:rPr lang="es" sz="1400">
                <a:latin typeface="Lato Black"/>
                <a:ea typeface="Lato Black"/>
                <a:cs typeface="Lato Black"/>
                <a:sym typeface="Lato Black"/>
              </a:rPr>
              <a:t>La programación mediante lenguajes populares Java, Python, Javascript…</a:t>
            </a:r>
            <a:br>
              <a:rPr lang="es" sz="1400">
                <a:latin typeface="Lato Black"/>
                <a:ea typeface="Lato Black"/>
                <a:cs typeface="Lato Black"/>
                <a:sym typeface="Lato Black"/>
              </a:rPr>
            </a:br>
            <a:endParaRPr sz="1400">
              <a:latin typeface="Lato Black"/>
              <a:ea typeface="Lato Black"/>
              <a:cs typeface="Lato Black"/>
              <a:sym typeface="Lato Black"/>
            </a:endParaRPr>
          </a:p>
          <a:p>
            <a:pPr indent="0" lvl="0" marL="457200" rtl="0" algn="l">
              <a:spcBef>
                <a:spcPts val="1600"/>
              </a:spcBef>
              <a:spcAft>
                <a:spcPts val="1600"/>
              </a:spcAft>
              <a:buNone/>
            </a:pPr>
            <a:r>
              <a:t/>
            </a:r>
            <a:endParaRPr sz="1550">
              <a:latin typeface="Lato Black"/>
              <a:ea typeface="Lato Black"/>
              <a:cs typeface="Lato Black"/>
              <a:sym typeface="Lato Black"/>
            </a:endParaRPr>
          </a:p>
        </p:txBody>
      </p:sp>
      <p:pic>
        <p:nvPicPr>
          <p:cNvPr id="267" name="Google Shape;267;p22"/>
          <p:cNvPicPr preferRelativeResize="0"/>
          <p:nvPr/>
        </p:nvPicPr>
        <p:blipFill>
          <a:blip r:embed="rId3">
            <a:alphaModFix/>
          </a:blip>
          <a:stretch>
            <a:fillRect/>
          </a:stretch>
        </p:blipFill>
        <p:spPr>
          <a:xfrm>
            <a:off x="1297500" y="3096699"/>
            <a:ext cx="2530125" cy="1576875"/>
          </a:xfrm>
          <a:prstGeom prst="rect">
            <a:avLst/>
          </a:prstGeom>
          <a:noFill/>
          <a:ln>
            <a:noFill/>
          </a:ln>
        </p:spPr>
      </p:pic>
      <p:pic>
        <p:nvPicPr>
          <p:cNvPr id="268" name="Google Shape;268;p22"/>
          <p:cNvPicPr preferRelativeResize="0"/>
          <p:nvPr/>
        </p:nvPicPr>
        <p:blipFill>
          <a:blip r:embed="rId4">
            <a:alphaModFix/>
          </a:blip>
          <a:stretch>
            <a:fillRect/>
          </a:stretch>
        </p:blipFill>
        <p:spPr>
          <a:xfrm>
            <a:off x="5134725" y="3096700"/>
            <a:ext cx="2530125" cy="149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900"/>
              </a:spcAft>
              <a:buNone/>
            </a:pPr>
            <a:r>
              <a:rPr lang="es">
                <a:latin typeface="Lato Black"/>
                <a:ea typeface="Lato Black"/>
                <a:cs typeface="Lato Black"/>
                <a:sym typeface="Lato Black"/>
              </a:rPr>
              <a:t>Sistemas Operativos</a:t>
            </a:r>
            <a:endParaRPr>
              <a:latin typeface="Lato Black"/>
              <a:ea typeface="Lato Black"/>
              <a:cs typeface="Lato Black"/>
              <a:sym typeface="Lato Black"/>
            </a:endParaRPr>
          </a:p>
        </p:txBody>
      </p:sp>
      <p:sp>
        <p:nvSpPr>
          <p:cNvPr id="274" name="Google Shape;274;p23"/>
          <p:cNvSpPr txBox="1"/>
          <p:nvPr>
            <p:ph idx="1" type="body"/>
          </p:nvPr>
        </p:nvSpPr>
        <p:spPr>
          <a:xfrm>
            <a:off x="1297500" y="1610525"/>
            <a:ext cx="5609700" cy="23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Lato Black"/>
                <a:ea typeface="Lato Black"/>
                <a:cs typeface="Lato Black"/>
                <a:sym typeface="Lato Black"/>
              </a:rPr>
              <a:t>Los sistemas operativos para los cuáles está disponible</a:t>
            </a:r>
            <a:r>
              <a:rPr lang="es"/>
              <a:t>  </a:t>
            </a:r>
            <a:endParaRPr/>
          </a:p>
          <a:p>
            <a:pPr indent="0" lvl="0" marL="0" rtl="0" algn="l">
              <a:spcBef>
                <a:spcPts val="1600"/>
              </a:spcBef>
              <a:spcAft>
                <a:spcPts val="1600"/>
              </a:spcAft>
              <a:buNone/>
            </a:pPr>
            <a:r>
              <a:rPr lang="es" sz="1400">
                <a:latin typeface="Lato Black"/>
                <a:ea typeface="Lato Black"/>
                <a:cs typeface="Lato Black"/>
                <a:sym typeface="Lato Black"/>
              </a:rPr>
              <a:t>Oracle E-Business Suite son : AIX,Linux, Microsoft</a:t>
            </a:r>
            <a:endParaRPr sz="1400">
              <a:latin typeface="Lato Black"/>
              <a:ea typeface="Lato Black"/>
              <a:cs typeface="Lato Black"/>
              <a:sym typeface="Lato Black"/>
            </a:endParaRPr>
          </a:p>
        </p:txBody>
      </p:sp>
      <p:sp>
        <p:nvSpPr>
          <p:cNvPr id="275" name="Google Shape;275;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23"/>
          <p:cNvPicPr preferRelativeResize="0"/>
          <p:nvPr/>
        </p:nvPicPr>
        <p:blipFill>
          <a:blip r:embed="rId3">
            <a:alphaModFix/>
          </a:blip>
          <a:stretch>
            <a:fillRect/>
          </a:stretch>
        </p:blipFill>
        <p:spPr>
          <a:xfrm>
            <a:off x="783721" y="2939371"/>
            <a:ext cx="1448450" cy="1448475"/>
          </a:xfrm>
          <a:prstGeom prst="rect">
            <a:avLst/>
          </a:prstGeom>
          <a:noFill/>
          <a:ln>
            <a:noFill/>
          </a:ln>
        </p:spPr>
      </p:pic>
      <p:pic>
        <p:nvPicPr>
          <p:cNvPr id="278" name="Google Shape;278;p23"/>
          <p:cNvPicPr preferRelativeResize="0"/>
          <p:nvPr/>
        </p:nvPicPr>
        <p:blipFill>
          <a:blip r:embed="rId4">
            <a:alphaModFix/>
          </a:blip>
          <a:stretch>
            <a:fillRect/>
          </a:stretch>
        </p:blipFill>
        <p:spPr>
          <a:xfrm>
            <a:off x="2744573" y="2939362"/>
            <a:ext cx="2638450" cy="1306825"/>
          </a:xfrm>
          <a:prstGeom prst="rect">
            <a:avLst/>
          </a:prstGeom>
          <a:noFill/>
          <a:ln>
            <a:noFill/>
          </a:ln>
        </p:spPr>
      </p:pic>
      <p:pic>
        <p:nvPicPr>
          <p:cNvPr id="279" name="Google Shape;279;p23"/>
          <p:cNvPicPr preferRelativeResize="0"/>
          <p:nvPr/>
        </p:nvPicPr>
        <p:blipFill>
          <a:blip r:embed="rId5">
            <a:alphaModFix/>
          </a:blip>
          <a:stretch>
            <a:fillRect/>
          </a:stretch>
        </p:blipFill>
        <p:spPr>
          <a:xfrm>
            <a:off x="5895400" y="2909888"/>
            <a:ext cx="2438850" cy="136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900"/>
              </a:spcAft>
              <a:buNone/>
            </a:pPr>
            <a:r>
              <a:rPr lang="es">
                <a:latin typeface="Lato Black"/>
                <a:ea typeface="Lato Black"/>
                <a:cs typeface="Lato Black"/>
                <a:sym typeface="Lato Black"/>
              </a:rPr>
              <a:t>Sistema Gestor de Base de Datos</a:t>
            </a:r>
            <a:endParaRPr>
              <a:latin typeface="Lato Black"/>
              <a:ea typeface="Lato Black"/>
              <a:cs typeface="Lato Black"/>
              <a:sym typeface="Lato Black"/>
            </a:endParaRPr>
          </a:p>
        </p:txBody>
      </p:sp>
      <p:sp>
        <p:nvSpPr>
          <p:cNvPr id="285" name="Google Shape;285;p24"/>
          <p:cNvSpPr txBox="1"/>
          <p:nvPr>
            <p:ph idx="1" type="body"/>
          </p:nvPr>
        </p:nvSpPr>
        <p:spPr>
          <a:xfrm>
            <a:off x="1297500" y="1946400"/>
            <a:ext cx="5609700" cy="25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Lato Black"/>
                <a:ea typeface="Lato Black"/>
                <a:cs typeface="Lato Black"/>
                <a:sym typeface="Lato Black"/>
              </a:rPr>
              <a:t>El sistema gestor de base de datos que usa es : Oracle 12c</a:t>
            </a:r>
            <a:endParaRPr sz="1400">
              <a:latin typeface="Lato Black"/>
              <a:ea typeface="Lato Black"/>
              <a:cs typeface="Lato Black"/>
              <a:sym typeface="Lato Black"/>
            </a:endParaRPr>
          </a:p>
          <a:p>
            <a:pPr indent="0" lvl="0" marL="0" rtl="0" algn="l">
              <a:spcBef>
                <a:spcPts val="1600"/>
              </a:spcBef>
              <a:spcAft>
                <a:spcPts val="0"/>
              </a:spcAft>
              <a:buNone/>
            </a:pPr>
            <a:r>
              <a:rPr lang="es" sz="1400">
                <a:latin typeface="Lato Black"/>
                <a:ea typeface="Lato Black"/>
                <a:cs typeface="Lato Black"/>
                <a:sym typeface="Lato Black"/>
              </a:rPr>
              <a:t> </a:t>
            </a:r>
            <a:endParaRPr sz="1400">
              <a:latin typeface="Lato Black"/>
              <a:ea typeface="Lato Black"/>
              <a:cs typeface="Lato Black"/>
              <a:sym typeface="Lato Black"/>
            </a:endParaRPr>
          </a:p>
          <a:p>
            <a:pPr indent="0" lvl="0" marL="0" rtl="0" algn="l">
              <a:spcBef>
                <a:spcPts val="1600"/>
              </a:spcBef>
              <a:spcAft>
                <a:spcPts val="1600"/>
              </a:spcAft>
              <a:buNone/>
            </a:pPr>
            <a:r>
              <a:t/>
            </a:r>
            <a:endParaRPr sz="1400">
              <a:latin typeface="Lato Black"/>
              <a:ea typeface="Lato Black"/>
              <a:cs typeface="Lato Black"/>
              <a:sym typeface="Lato Black"/>
            </a:endParaRPr>
          </a:p>
        </p:txBody>
      </p:sp>
      <p:sp>
        <p:nvSpPr>
          <p:cNvPr id="286" name="Google Shape;286;p2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24"/>
          <p:cNvPicPr preferRelativeResize="0"/>
          <p:nvPr/>
        </p:nvPicPr>
        <p:blipFill>
          <a:blip r:embed="rId3">
            <a:alphaModFix/>
          </a:blip>
          <a:stretch>
            <a:fillRect/>
          </a:stretch>
        </p:blipFill>
        <p:spPr>
          <a:xfrm>
            <a:off x="2595325" y="2641850"/>
            <a:ext cx="2762250" cy="165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700">
                <a:latin typeface="Lato Black"/>
                <a:ea typeface="Lato Black"/>
                <a:cs typeface="Lato Black"/>
                <a:sym typeface="Lato Black"/>
              </a:rPr>
              <a:t>Otros Requisitos de instalación</a:t>
            </a:r>
            <a:endParaRPr sz="2700">
              <a:latin typeface="Lato Black"/>
              <a:ea typeface="Lato Black"/>
              <a:cs typeface="Lato Black"/>
              <a:sym typeface="Lato Black"/>
            </a:endParaRPr>
          </a:p>
        </p:txBody>
      </p:sp>
      <p:sp>
        <p:nvSpPr>
          <p:cNvPr id="295" name="Google Shape;295;p25"/>
          <p:cNvSpPr txBox="1"/>
          <p:nvPr>
            <p:ph idx="1" type="body"/>
          </p:nvPr>
        </p:nvSpPr>
        <p:spPr>
          <a:xfrm>
            <a:off x="1297500" y="1567550"/>
            <a:ext cx="7038900" cy="2190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Black"/>
              <a:buChar char="●"/>
            </a:pPr>
            <a:r>
              <a:rPr lang="es" sz="2400">
                <a:latin typeface="Lato Black"/>
                <a:ea typeface="Lato Black"/>
                <a:cs typeface="Lato Black"/>
                <a:sym typeface="Lato Black"/>
              </a:rPr>
              <a:t>Requisitos del Sistema</a:t>
            </a:r>
            <a:endParaRPr sz="2400">
              <a:latin typeface="Lato Black"/>
              <a:ea typeface="Lato Black"/>
              <a:cs typeface="Lato Black"/>
              <a:sym typeface="Lato Black"/>
            </a:endParaRPr>
          </a:p>
          <a:p>
            <a:pPr indent="-381000" lvl="0" marL="457200" rtl="0" algn="l">
              <a:spcBef>
                <a:spcPts val="0"/>
              </a:spcBef>
              <a:spcAft>
                <a:spcPts val="0"/>
              </a:spcAft>
              <a:buSzPts val="2400"/>
              <a:buFont typeface="Lato Black"/>
              <a:buChar char="●"/>
            </a:pPr>
            <a:r>
              <a:rPr lang="es" sz="2400">
                <a:latin typeface="Lato Black"/>
                <a:ea typeface="Lato Black"/>
                <a:cs typeface="Lato Black"/>
                <a:sym typeface="Lato Black"/>
              </a:rPr>
              <a:t>Preparación de la Base de Datos</a:t>
            </a:r>
            <a:endParaRPr sz="2400">
              <a:latin typeface="Lato Black"/>
              <a:ea typeface="Lato Black"/>
              <a:cs typeface="Lato Black"/>
              <a:sym typeface="Lato Black"/>
            </a:endParaRPr>
          </a:p>
          <a:p>
            <a:pPr indent="-381000" lvl="0" marL="457200" rtl="0" algn="l">
              <a:spcBef>
                <a:spcPts val="0"/>
              </a:spcBef>
              <a:spcAft>
                <a:spcPts val="0"/>
              </a:spcAft>
              <a:buSzPts val="2400"/>
              <a:buFont typeface="Lato Black"/>
              <a:buChar char="●"/>
            </a:pPr>
            <a:r>
              <a:rPr lang="es" sz="2400">
                <a:latin typeface="Lato Black"/>
                <a:ea typeface="Lato Black"/>
                <a:cs typeface="Lato Black"/>
                <a:sym typeface="Lato Black"/>
              </a:rPr>
              <a:t>Descarga de Software</a:t>
            </a:r>
            <a:endParaRPr sz="2400">
              <a:latin typeface="Lato Black"/>
              <a:ea typeface="Lato Black"/>
              <a:cs typeface="Lato Black"/>
              <a:sym typeface="Lato Black"/>
            </a:endParaRPr>
          </a:p>
          <a:p>
            <a:pPr indent="-381000" lvl="0" marL="457200" rtl="0" algn="l">
              <a:spcBef>
                <a:spcPts val="0"/>
              </a:spcBef>
              <a:spcAft>
                <a:spcPts val="0"/>
              </a:spcAft>
              <a:buSzPts val="2400"/>
              <a:buFont typeface="Lato Black"/>
              <a:buChar char="●"/>
            </a:pPr>
            <a:r>
              <a:rPr lang="es" sz="2400">
                <a:latin typeface="Lato Black"/>
                <a:ea typeface="Lato Black"/>
                <a:cs typeface="Lato Black"/>
                <a:sym typeface="Lato Black"/>
              </a:rPr>
              <a:t>Instalación de Middleware: Oracle WebLogic Server</a:t>
            </a:r>
            <a:endParaRPr sz="2400">
              <a:latin typeface="Lato Black"/>
              <a:ea typeface="Lato Black"/>
              <a:cs typeface="Lato Black"/>
              <a:sym typeface="Lato Black"/>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